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514" r:id="rId3"/>
    <p:sldId id="459" r:id="rId4"/>
    <p:sldId id="460" r:id="rId5"/>
    <p:sldId id="515" r:id="rId6"/>
    <p:sldId id="510" r:id="rId7"/>
    <p:sldId id="511" r:id="rId8"/>
    <p:sldId id="467" r:id="rId9"/>
    <p:sldId id="468" r:id="rId10"/>
    <p:sldId id="512" r:id="rId11"/>
    <p:sldId id="470" r:id="rId12"/>
    <p:sldId id="471" r:id="rId13"/>
    <p:sldId id="472" r:id="rId14"/>
    <p:sldId id="473" r:id="rId15"/>
    <p:sldId id="474" r:id="rId16"/>
    <p:sldId id="475" r:id="rId17"/>
    <p:sldId id="476" r:id="rId18"/>
    <p:sldId id="477" r:id="rId19"/>
    <p:sldId id="478" r:id="rId20"/>
    <p:sldId id="480" r:id="rId21"/>
    <p:sldId id="481" r:id="rId22"/>
    <p:sldId id="482" r:id="rId23"/>
    <p:sldId id="483" r:id="rId24"/>
    <p:sldId id="484" r:id="rId25"/>
    <p:sldId id="485" r:id="rId26"/>
    <p:sldId id="486" r:id="rId27"/>
    <p:sldId id="487" r:id="rId28"/>
    <p:sldId id="488" r:id="rId29"/>
    <p:sldId id="513" r:id="rId30"/>
    <p:sldId id="501" r:id="rId31"/>
    <p:sldId id="502" r:id="rId32"/>
    <p:sldId id="503" r:id="rId33"/>
    <p:sldId id="504" r:id="rId34"/>
    <p:sldId id="505" r:id="rId35"/>
    <p:sldId id="506" r:id="rId36"/>
    <p:sldId id="508" r:id="rId37"/>
    <p:sldId id="509" r:id="rId38"/>
    <p:sldId id="328" r:id="rId39"/>
    <p:sldId id="327" r:id="rId40"/>
    <p:sldId id="329" r:id="rId41"/>
    <p:sldId id="458" r:id="rId42"/>
    <p:sldId id="331" r:id="rId43"/>
    <p:sldId id="332" r:id="rId44"/>
    <p:sldId id="333" r:id="rId45"/>
    <p:sldId id="334" r:id="rId46"/>
    <p:sldId id="335" r:id="rId47"/>
    <p:sldId id="345" r:id="rId48"/>
    <p:sldId id="411" r:id="rId49"/>
    <p:sldId id="466" r:id="rId50"/>
    <p:sldId id="412" r:id="rId51"/>
    <p:sldId id="413" r:id="rId52"/>
    <p:sldId id="414" r:id="rId53"/>
    <p:sldId id="415" r:id="rId54"/>
    <p:sldId id="416" r:id="rId55"/>
    <p:sldId id="417" r:id="rId56"/>
    <p:sldId id="418" r:id="rId57"/>
    <p:sldId id="419" r:id="rId58"/>
    <p:sldId id="420" r:id="rId59"/>
    <p:sldId id="422" r:id="rId60"/>
    <p:sldId id="423" r:id="rId61"/>
    <p:sldId id="424" r:id="rId62"/>
    <p:sldId id="425" r:id="rId63"/>
    <p:sldId id="426" r:id="rId64"/>
    <p:sldId id="461" r:id="rId65"/>
    <p:sldId id="427" r:id="rId66"/>
    <p:sldId id="428" r:id="rId67"/>
    <p:sldId id="429" r:id="rId68"/>
    <p:sldId id="430" r:id="rId69"/>
    <p:sldId id="431" r:id="rId70"/>
    <p:sldId id="432" r:id="rId71"/>
    <p:sldId id="434" r:id="rId72"/>
    <p:sldId id="435" r:id="rId73"/>
    <p:sldId id="436" r:id="rId74"/>
    <p:sldId id="439" r:id="rId75"/>
    <p:sldId id="462" r:id="rId76"/>
    <p:sldId id="463" r:id="rId77"/>
    <p:sldId id="464" r:id="rId78"/>
    <p:sldId id="465" r:id="rId79"/>
    <p:sldId id="450" r:id="rId80"/>
    <p:sldId id="451" r:id="rId81"/>
    <p:sldId id="516" r:id="rId82"/>
    <p:sldId id="45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0A6D8-0B63-413C-ADF7-C8686C57E6E5}"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0A6D8-0B63-413C-ADF7-C8686C57E6E5}"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0A6D8-0B63-413C-ADF7-C8686C57E6E5}"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0A6D8-0B63-413C-ADF7-C8686C57E6E5}"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0A6D8-0B63-413C-ADF7-C8686C57E6E5}"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0A6D8-0B63-413C-ADF7-C8686C57E6E5}"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0A6D8-0B63-413C-ADF7-C8686C57E6E5}" type="datetimeFigureOut">
              <a:rPr lang="en-US" smtClean="0"/>
              <a:pPr/>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0A6D8-0B63-413C-ADF7-C8686C57E6E5}" type="datetimeFigureOut">
              <a:rPr lang="en-US" smtClean="0"/>
              <a:pPr/>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0A6D8-0B63-413C-ADF7-C8686C57E6E5}" type="datetimeFigureOut">
              <a:rPr lang="en-US" smtClean="0"/>
              <a:pPr/>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0A6D8-0B63-413C-ADF7-C8686C57E6E5}"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0A6D8-0B63-413C-ADF7-C8686C57E6E5}"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26487-147C-4894-8068-FE0C1B9B36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0A6D8-0B63-413C-ADF7-C8686C57E6E5}" type="datetimeFigureOut">
              <a:rPr lang="en-US" smtClean="0"/>
              <a:pPr/>
              <a:t>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6487-147C-4894-8068-FE0C1B9B36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2667000"/>
            <a:ext cx="6934200" cy="1905000"/>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819400"/>
            <a:ext cx="7924800" cy="838200"/>
          </a:xfrm>
        </p:spPr>
        <p:txBody>
          <a:bodyPr>
            <a:normAutofit fontScale="90000"/>
          </a:bodyPr>
          <a:lstStyle/>
          <a:p>
            <a:r>
              <a:rPr lang="en-US" b="1" dirty="0" smtClean="0">
                <a:solidFill>
                  <a:srgbClr val="FF0000"/>
                </a:solidFill>
                <a:latin typeface="Times New Roman" pitchFamily="18" charset="0"/>
                <a:ea typeface="Verdana" pitchFamily="34" charset="0"/>
                <a:cs typeface="Times New Roman" pitchFamily="18" charset="0"/>
              </a:rPr>
              <a:t/>
            </a:r>
            <a:br>
              <a:rPr lang="en-US" b="1" dirty="0" smtClean="0">
                <a:solidFill>
                  <a:srgbClr val="FF0000"/>
                </a:solidFill>
                <a:latin typeface="Times New Roman" pitchFamily="18" charset="0"/>
                <a:ea typeface="Verdana" pitchFamily="34" charset="0"/>
                <a:cs typeface="Times New Roman" pitchFamily="18" charset="0"/>
              </a:rPr>
            </a:br>
            <a:r>
              <a:rPr lang="en-US" b="1" dirty="0" smtClean="0">
                <a:solidFill>
                  <a:srgbClr val="FF0000"/>
                </a:solidFill>
                <a:latin typeface="Times New Roman" pitchFamily="18" charset="0"/>
                <a:ea typeface="Verdana" pitchFamily="34" charset="0"/>
                <a:cs typeface="Times New Roman" pitchFamily="18" charset="0"/>
              </a:rPr>
              <a:t/>
            </a:r>
            <a:br>
              <a:rPr lang="en-US" b="1" dirty="0" smtClean="0">
                <a:solidFill>
                  <a:srgbClr val="FF0000"/>
                </a:solidFill>
                <a:latin typeface="Times New Roman" pitchFamily="18" charset="0"/>
                <a:ea typeface="Verdana" pitchFamily="34" charset="0"/>
                <a:cs typeface="Times New Roman" pitchFamily="18" charset="0"/>
              </a:rPr>
            </a:br>
            <a:r>
              <a:rPr lang="en-US" b="1" dirty="0" smtClean="0">
                <a:solidFill>
                  <a:srgbClr val="FF0000"/>
                </a:solidFill>
                <a:latin typeface="Times New Roman" pitchFamily="18" charset="0"/>
                <a:ea typeface="Verdana" pitchFamily="34" charset="0"/>
                <a:cs typeface="Times New Roman" pitchFamily="18" charset="0"/>
              </a:rPr>
              <a:t>BONE </a:t>
            </a:r>
            <a:r>
              <a:rPr lang="en-US" b="1" dirty="0" smtClean="0">
                <a:solidFill>
                  <a:srgbClr val="FF0000"/>
                </a:solidFill>
                <a:latin typeface="Times New Roman" pitchFamily="18" charset="0"/>
                <a:ea typeface="Verdana" pitchFamily="34" charset="0"/>
                <a:cs typeface="Times New Roman" pitchFamily="18" charset="0"/>
              </a:rPr>
              <a:t>LOSS</a:t>
            </a:r>
            <a:r>
              <a:rPr lang="en-US" dirty="0" smtClean="0">
                <a:solidFill>
                  <a:srgbClr val="FF0000"/>
                </a:solidFill>
                <a:latin typeface="Times New Roman" pitchFamily="18" charset="0"/>
                <a:ea typeface="Verdana" pitchFamily="34" charset="0"/>
                <a:cs typeface="Times New Roman" pitchFamily="18" charset="0"/>
              </a:rPr>
              <a:t/>
            </a:r>
            <a:br>
              <a:rPr lang="en-US" dirty="0" smtClean="0">
                <a:solidFill>
                  <a:srgbClr val="FF0000"/>
                </a:solidFill>
                <a:latin typeface="Times New Roman" pitchFamily="18" charset="0"/>
                <a:ea typeface="Verdana" pitchFamily="34" charset="0"/>
                <a:cs typeface="Times New Roman" pitchFamily="18" charset="0"/>
              </a:rPr>
            </a:br>
            <a:r>
              <a:rPr lang="en-US" b="1" dirty="0" smtClean="0">
                <a:solidFill>
                  <a:srgbClr val="FF0000"/>
                </a:solidFill>
                <a:latin typeface="Times New Roman" pitchFamily="18" charset="0"/>
                <a:ea typeface="Verdana" pitchFamily="34" charset="0"/>
                <a:cs typeface="Times New Roman" pitchFamily="18" charset="0"/>
              </a:rPr>
              <a:t>&amp;</a:t>
            </a:r>
            <a:r>
              <a:rPr lang="en-US" dirty="0" smtClean="0">
                <a:solidFill>
                  <a:srgbClr val="FF0000"/>
                </a:solidFill>
                <a:latin typeface="Times New Roman" pitchFamily="18" charset="0"/>
                <a:ea typeface="Verdana" pitchFamily="34" charset="0"/>
                <a:cs typeface="Times New Roman" pitchFamily="18" charset="0"/>
              </a:rPr>
              <a:t/>
            </a:r>
            <a:br>
              <a:rPr lang="en-US" dirty="0" smtClean="0">
                <a:solidFill>
                  <a:srgbClr val="FF0000"/>
                </a:solidFill>
                <a:latin typeface="Times New Roman" pitchFamily="18" charset="0"/>
                <a:ea typeface="Verdana" pitchFamily="34" charset="0"/>
                <a:cs typeface="Times New Roman" pitchFamily="18" charset="0"/>
              </a:rPr>
            </a:br>
            <a:r>
              <a:rPr lang="en-US" b="1" dirty="0" smtClean="0">
                <a:solidFill>
                  <a:srgbClr val="FF0000"/>
                </a:solidFill>
                <a:latin typeface="Times New Roman" pitchFamily="18" charset="0"/>
                <a:ea typeface="Verdana" pitchFamily="34" charset="0"/>
                <a:cs typeface="Times New Roman" pitchFamily="18" charset="0"/>
              </a:rPr>
              <a:t>PATTERN OF BONE LOSS</a:t>
            </a:r>
            <a:r>
              <a:rPr lang="en-US" dirty="0" smtClean="0">
                <a:solidFill>
                  <a:srgbClr val="FF0000"/>
                </a:solidFill>
                <a:latin typeface="Times New Roman" pitchFamily="18" charset="0"/>
                <a:ea typeface="Verdana" pitchFamily="34" charset="0"/>
                <a:cs typeface="Times New Roman" pitchFamily="18" charset="0"/>
              </a:rPr>
              <a:t/>
            </a:r>
            <a:br>
              <a:rPr lang="en-US" dirty="0" smtClean="0">
                <a:solidFill>
                  <a:srgbClr val="FF0000"/>
                </a:solidFill>
                <a:latin typeface="Times New Roman" pitchFamily="18" charset="0"/>
                <a:ea typeface="Verdana" pitchFamily="34" charset="0"/>
                <a:cs typeface="Times New Roman" pitchFamily="18" charset="0"/>
              </a:rPr>
            </a:br>
            <a:endParaRPr lang="en-US" dirty="0">
              <a:solidFill>
                <a:srgbClr val="FF0000"/>
              </a:solidFill>
              <a:latin typeface="Times New Roman" pitchFamily="18" charset="0"/>
              <a:ea typeface="Verdana" pitchFamily="34" charset="0"/>
              <a:cs typeface="Times New Roman" pitchFamily="18" charset="0"/>
            </a:endParaRPr>
          </a:p>
        </p:txBody>
      </p:sp>
      <p:sp>
        <p:nvSpPr>
          <p:cNvPr id="3" name="Rectangle 2"/>
          <p:cNvSpPr/>
          <p:nvPr/>
        </p:nvSpPr>
        <p:spPr>
          <a:xfrm>
            <a:off x="4114800" y="5029200"/>
            <a:ext cx="4343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solidFill>
                  <a:schemeClr val="tx1"/>
                </a:solidFill>
                <a:latin typeface="Times New Roman" pitchFamily="18" charset="0"/>
                <a:cs typeface="Times New Roman" pitchFamily="18" charset="0"/>
              </a:rPr>
              <a:t>PRESENTED BY:</a:t>
            </a:r>
          </a:p>
          <a:p>
            <a:pPr algn="r"/>
            <a:r>
              <a:rPr lang="en-US" sz="2000" b="1" dirty="0" smtClean="0">
                <a:solidFill>
                  <a:schemeClr val="tx1"/>
                </a:solidFill>
                <a:latin typeface="Times New Roman" pitchFamily="18" charset="0"/>
                <a:cs typeface="Times New Roman" pitchFamily="18" charset="0"/>
              </a:rPr>
              <a:t>Dr </a:t>
            </a:r>
            <a:r>
              <a:rPr lang="en-US" sz="2000" b="1" dirty="0" err="1" smtClean="0">
                <a:solidFill>
                  <a:schemeClr val="tx1"/>
                </a:solidFill>
                <a:latin typeface="Times New Roman" pitchFamily="18" charset="0"/>
                <a:cs typeface="Times New Roman" pitchFamily="18" charset="0"/>
              </a:rPr>
              <a:t>Pushpendra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Yadav</a:t>
            </a:r>
            <a:endParaRPr lang="en-US" sz="2000" b="1" dirty="0" smtClean="0">
              <a:solidFill>
                <a:schemeClr val="tx1"/>
              </a:solidFill>
              <a:latin typeface="Times New Roman" pitchFamily="18" charset="0"/>
              <a:cs typeface="Times New Roman" pitchFamily="18" charset="0"/>
            </a:endParaRPr>
          </a:p>
          <a:p>
            <a:pPr algn="r"/>
            <a:r>
              <a:rPr lang="en-US" sz="2000" b="1" dirty="0" smtClean="0">
                <a:solidFill>
                  <a:schemeClr val="tx1"/>
                </a:solidFill>
                <a:latin typeface="Times New Roman" pitchFamily="18" charset="0"/>
                <a:cs typeface="Times New Roman" pitchFamily="18" charset="0"/>
              </a:rPr>
              <a:t>Sr. lecturer</a:t>
            </a:r>
          </a:p>
          <a:p>
            <a:pPr algn="r"/>
            <a:r>
              <a:rPr lang="en-US" sz="2000" b="1" dirty="0" smtClean="0">
                <a:solidFill>
                  <a:schemeClr val="tx1"/>
                </a:solidFill>
                <a:latin typeface="Times New Roman" pitchFamily="18" charset="0"/>
                <a:cs typeface="Times New Roman" pitchFamily="18" charset="0"/>
              </a:rPr>
              <a:t>Dept. of  </a:t>
            </a:r>
            <a:r>
              <a:rPr lang="en-US" sz="2000" b="1" dirty="0" err="1" smtClean="0">
                <a:solidFill>
                  <a:schemeClr val="tx1"/>
                </a:solidFill>
                <a:latin typeface="Times New Roman" pitchFamily="18" charset="0"/>
                <a:cs typeface="Times New Roman" pitchFamily="18" charset="0"/>
              </a:rPr>
              <a:t>Periodontology</a:t>
            </a:r>
            <a:endParaRPr lang="en-IN" sz="2000" b="1" i="1" dirty="0">
              <a:solidFill>
                <a:srgbClr val="7030A0"/>
              </a:solidFill>
              <a:latin typeface="Times New Roman" pitchFamily="18" charset="0"/>
              <a:cs typeface="Times New Roman" pitchFamily="18" charset="0"/>
            </a:endParaRPr>
          </a:p>
        </p:txBody>
      </p:sp>
      <p:sp>
        <p:nvSpPr>
          <p:cNvPr id="5" name="Rectangle 4"/>
          <p:cNvSpPr/>
          <p:nvPr/>
        </p:nvSpPr>
        <p:spPr>
          <a:xfrm>
            <a:off x="228600" y="228600"/>
            <a:ext cx="857256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u="sng" dirty="0" smtClean="0">
                <a:solidFill>
                  <a:schemeClr val="tx1"/>
                </a:solidFill>
                <a:latin typeface="Algerian" pitchFamily="82" charset="0"/>
              </a:rPr>
              <a:t>RUNGTA COLLEGE OF DENTAL SCIENCES AND RESEARCH,BHILAI</a:t>
            </a:r>
            <a:endParaRPr lang="en-US" sz="2400" b="1" u="sng" dirty="0">
              <a:solidFill>
                <a:schemeClr val="tx1"/>
              </a:solidFill>
              <a:latin typeface="Algerian" pitchFamily="82" charset="0"/>
            </a:endParaRPr>
          </a:p>
        </p:txBody>
      </p:sp>
      <p:pic>
        <p:nvPicPr>
          <p:cNvPr id="6" name="Picture 5" descr="rungta logo">
            <a:extLst>
              <a:ext uri="{FF2B5EF4-FFF2-40B4-BE49-F238E27FC236}">
                <a16:creationId xmlns:a16="http://schemas.microsoft.com/office/drawing/2014/main" xmlns="" xmlns:lc="http://schemas.openxmlformats.org/drawingml/2006/lockedCanvas" id="{F38FFA46-7635-3509-37CA-B903AD620E34}"/>
              </a:ext>
            </a:extLst>
          </p:cNvPr>
          <p:cNvPicPr/>
          <p:nvPr/>
        </p:nvPicPr>
        <p:blipFill>
          <a:blip r:embed="rId2" cstate="print"/>
          <a:srcRect/>
          <a:stretch>
            <a:fillRect/>
          </a:stretch>
        </p:blipFill>
        <p:spPr bwMode="auto">
          <a:xfrm>
            <a:off x="3657600" y="1219200"/>
            <a:ext cx="1512168" cy="1233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sz="2800" b="1" i="1" dirty="0">
                <a:solidFill>
                  <a:srgbClr val="7030A0"/>
                </a:solidFill>
              </a:rPr>
              <a:t>Periodontitis is always preceded by gingivitis, but not all </a:t>
            </a:r>
            <a:r>
              <a:rPr lang="en-US" sz="2800" b="1" i="1" dirty="0" smtClean="0">
                <a:solidFill>
                  <a:srgbClr val="7030A0"/>
                </a:solidFill>
              </a:rPr>
              <a:t>gingivitis </a:t>
            </a:r>
            <a:r>
              <a:rPr lang="en-IN" sz="2800" b="1" i="1" dirty="0" smtClean="0">
                <a:solidFill>
                  <a:srgbClr val="7030A0"/>
                </a:solidFill>
              </a:rPr>
              <a:t>progresses </a:t>
            </a:r>
            <a:r>
              <a:rPr lang="en-IN" sz="2800" b="1" i="1" dirty="0">
                <a:solidFill>
                  <a:srgbClr val="7030A0"/>
                </a:solidFill>
              </a:rPr>
              <a:t>to </a:t>
            </a:r>
            <a:r>
              <a:rPr lang="en-IN" sz="2800" b="1" i="1" dirty="0" smtClean="0">
                <a:solidFill>
                  <a:srgbClr val="7030A0"/>
                </a:solidFill>
              </a:rPr>
              <a:t>periodontitis</a:t>
            </a:r>
          </a:p>
          <a:p>
            <a:pPr algn="just">
              <a:lnSpc>
                <a:spcPct val="150000"/>
              </a:lnSpc>
              <a:buFont typeface="Wingdings" pitchFamily="2" charset="2"/>
              <a:buChar char="ü"/>
            </a:pPr>
            <a:r>
              <a:rPr lang="en-US" sz="2800" dirty="0"/>
              <a:t>the number of motile organisms and spirochetes </a:t>
            </a:r>
            <a:r>
              <a:rPr lang="en-US" sz="2800" dirty="0" smtClean="0"/>
              <a:t>increases</a:t>
            </a:r>
          </a:p>
          <a:p>
            <a:pPr algn="just">
              <a:lnSpc>
                <a:spcPct val="150000"/>
              </a:lnSpc>
              <a:buFont typeface="Wingdings" pitchFamily="2" charset="2"/>
              <a:buChar char="ü"/>
            </a:pPr>
            <a:r>
              <a:rPr lang="en-US" sz="2800" dirty="0"/>
              <a:t>cellular composition of the infiltrated connective tissue also </a:t>
            </a:r>
            <a:r>
              <a:rPr lang="en-US" sz="2800" dirty="0" smtClean="0"/>
              <a:t>changes 	</a:t>
            </a:r>
            <a:r>
              <a:rPr lang="en-IN" sz="2800" dirty="0" smtClean="0"/>
              <a:t>with increased severity.</a:t>
            </a:r>
            <a:endParaRPr lang="en-IN" sz="2800" dirty="0"/>
          </a:p>
        </p:txBody>
      </p:sp>
    </p:spTree>
    <p:extLst>
      <p:ext uri="{BB962C8B-B14F-4D97-AF65-F5344CB8AC3E}">
        <p14:creationId xmlns:p14="http://schemas.microsoft.com/office/powerpoint/2010/main" xmlns="" val="104429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2">
                    <a:lumMod val="75000"/>
                  </a:schemeClr>
                </a:solidFill>
                <a:latin typeface="Verdana" pitchFamily="34" charset="0"/>
                <a:ea typeface="Verdana" pitchFamily="34" charset="0"/>
                <a:cs typeface="Verdana" pitchFamily="34" charset="0"/>
              </a:rPr>
              <a:t>PATHWAY OF SPREAD OF INFLAMMATION:</a:t>
            </a:r>
            <a:endParaRPr lang="en-US" sz="3600" b="1"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pPr algn="just">
              <a:lnSpc>
                <a:spcPct val="150000"/>
              </a:lnSpc>
              <a:buFont typeface="Wingdings" pitchFamily="2" charset="2"/>
              <a:buChar char="Ø"/>
            </a:pPr>
            <a:r>
              <a:rPr lang="en-US" sz="2400" b="1" dirty="0" smtClean="0">
                <a:latin typeface="Times New Roman" pitchFamily="18" charset="0"/>
                <a:ea typeface="Verdana" pitchFamily="34" charset="0"/>
                <a:cs typeface="Times New Roman" pitchFamily="18" charset="0"/>
              </a:rPr>
              <a:t>Gingival inflammation extends along the collagen fiber bundles and follows the course of the blood vessels through the loosely arranged tissues around them into the alveolar bone</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Although the inflammatory infiltrate is concentrated in the marginal periodontium, the reaction is a much more diffuse one, often reaching the bone and eliciting a response before evidence of </a:t>
            </a:r>
            <a:r>
              <a:rPr lang="en-US" sz="2400" b="1" dirty="0" err="1" smtClean="0">
                <a:latin typeface="Times New Roman" pitchFamily="18" charset="0"/>
                <a:cs typeface="Times New Roman" pitchFamily="18" charset="0"/>
              </a:rPr>
              <a:t>crestal</a:t>
            </a:r>
            <a:r>
              <a:rPr lang="en-US" sz="2400" b="1" dirty="0" smtClean="0">
                <a:latin typeface="Times New Roman" pitchFamily="18" charset="0"/>
                <a:cs typeface="Times New Roman" pitchFamily="18" charset="0"/>
              </a:rPr>
              <a:t> resorption or loss of attachment exists</a:t>
            </a:r>
            <a:endParaRPr lang="en-US" sz="2400" b="1" dirty="0">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xmlns="" val="375776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buFont typeface="Wingdings" pitchFamily="2" charset="2"/>
              <a:buChar char="Ø"/>
            </a:pPr>
            <a:r>
              <a:rPr lang="en-US" sz="2400" b="1" dirty="0" err="1" smtClean="0">
                <a:solidFill>
                  <a:srgbClr val="C00000"/>
                </a:solidFill>
                <a:latin typeface="Times New Roman" pitchFamily="18" charset="0"/>
                <a:cs typeface="Times New Roman" pitchFamily="18" charset="0"/>
              </a:rPr>
              <a:t>Interproximally</a:t>
            </a:r>
            <a:r>
              <a:rPr lang="en-US" sz="2400" b="1" dirty="0" smtClean="0">
                <a:solidFill>
                  <a:srgbClr val="C00000"/>
                </a:solidFill>
                <a:latin typeface="Times New Roman" pitchFamily="18" charset="0"/>
                <a:cs typeface="Times New Roman" pitchFamily="18" charset="0"/>
              </a:rPr>
              <a:t>, </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Inflammation spreads to the loose connective tissue around the blood vessels, through the fibers, and then into the bone through vessel channels that perforate the crest of the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septum at the center of the crest , toward the side of the crest , or at the angle of the septum</a:t>
            </a:r>
          </a:p>
          <a:p>
            <a:pPr algn="just">
              <a:lnSpc>
                <a:spcPct val="150000"/>
              </a:lnSpc>
              <a:buFont typeface="Wingdings" pitchFamily="2" charset="2"/>
              <a:buChar char="Ø"/>
            </a:pPr>
            <a:r>
              <a:rPr lang="en-US" sz="2400" dirty="0" smtClean="0"/>
              <a:t> </a:t>
            </a:r>
            <a:r>
              <a:rPr lang="en-US" sz="2400" b="1" dirty="0" smtClean="0">
                <a:latin typeface="Times New Roman" pitchFamily="18" charset="0"/>
                <a:cs typeface="Times New Roman" pitchFamily="18" charset="0"/>
              </a:rPr>
              <a:t>Less frequently, the inflammation spreads from the gingiva directly into the periodontal ligament and from there into the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septum</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51923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gn="just">
              <a:buFont typeface="Wingdings" pitchFamily="2" charset="2"/>
              <a:buChar char="Ø"/>
            </a:pPr>
            <a:r>
              <a:rPr lang="en-US" sz="2400" b="1" dirty="0" smtClean="0">
                <a:solidFill>
                  <a:srgbClr val="C00000"/>
                </a:solidFill>
                <a:latin typeface="Times New Roman" pitchFamily="18" charset="0"/>
                <a:cs typeface="Times New Roman" pitchFamily="18" charset="0"/>
              </a:rPr>
              <a:t>Facially and </a:t>
            </a:r>
            <a:r>
              <a:rPr lang="en-US" sz="2400" b="1" dirty="0" err="1" smtClean="0">
                <a:solidFill>
                  <a:srgbClr val="C00000"/>
                </a:solidFill>
                <a:latin typeface="Times New Roman" pitchFamily="18" charset="0"/>
                <a:cs typeface="Times New Roman" pitchFamily="18" charset="0"/>
              </a:rPr>
              <a:t>lingually</a:t>
            </a:r>
            <a:r>
              <a:rPr lang="en-US" sz="2400" b="1" dirty="0" smtClean="0">
                <a:solidFill>
                  <a:srgbClr val="C0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 </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Inflammation from the gingiva spreads along the outer </a:t>
            </a:r>
            <a:r>
              <a:rPr lang="en-US" sz="2400" b="1" dirty="0" err="1" smtClean="0">
                <a:latin typeface="Times New Roman" pitchFamily="18" charset="0"/>
                <a:cs typeface="Times New Roman" pitchFamily="18" charset="0"/>
              </a:rPr>
              <a:t>periosteal</a:t>
            </a:r>
            <a:r>
              <a:rPr lang="en-US" sz="2400" b="1" dirty="0" smtClean="0">
                <a:latin typeface="Times New Roman" pitchFamily="18" charset="0"/>
                <a:cs typeface="Times New Roman" pitchFamily="18" charset="0"/>
              </a:rPr>
              <a:t> surface of the bone and penetrates into the marrow spaces through vessel channels in the outer cortex.</a:t>
            </a:r>
            <a:endParaRPr lang="en-US" sz="2400" b="1" dirty="0" smtClean="0">
              <a:solidFill>
                <a:srgbClr val="C00000"/>
              </a:solidFill>
              <a:latin typeface="Times New Roman" pitchFamily="18" charset="0"/>
              <a:cs typeface="Times New Roman" pitchFamily="18" charset="0"/>
            </a:endParaRPr>
          </a:p>
          <a:p>
            <a:pPr algn="just"/>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87603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C:\Users\dell\Desktop\Seminar 3\Untitled.png"/>
          <p:cNvPicPr/>
          <p:nvPr/>
        </p:nvPicPr>
        <p:blipFill>
          <a:blip r:embed="rId2" cstate="print"/>
          <a:stretch>
            <a:fillRect/>
          </a:stretch>
        </p:blipFill>
        <p:spPr bwMode="auto">
          <a:xfrm>
            <a:off x="990600" y="685800"/>
            <a:ext cx="7005126" cy="5486400"/>
          </a:xfrm>
          <a:prstGeom prst="rect">
            <a:avLst/>
          </a:prstGeom>
          <a:noFill/>
          <a:ln w="50800">
            <a:solidFill>
              <a:schemeClr val="accent6">
                <a:lumMod val="75000"/>
              </a:schemeClr>
            </a:solidFill>
            <a:miter lim="800000"/>
            <a:headEnd/>
            <a:tailEnd/>
          </a:ln>
        </p:spPr>
      </p:pic>
    </p:spTree>
    <p:extLst>
      <p:ext uri="{BB962C8B-B14F-4D97-AF65-F5344CB8AC3E}">
        <p14:creationId xmlns:p14="http://schemas.microsoft.com/office/powerpoint/2010/main" xmlns="" val="28773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After inflammation reaches the bone by extension from the gingiva, …………….it spreads into the marrow spaces and replaces the marrow with a </a:t>
            </a:r>
            <a:r>
              <a:rPr lang="en-US" sz="2400" b="1" dirty="0" err="1" smtClean="0">
                <a:latin typeface="Times New Roman" pitchFamily="18" charset="0"/>
                <a:cs typeface="Times New Roman" pitchFamily="18" charset="0"/>
              </a:rPr>
              <a:t>leukocytic</a:t>
            </a:r>
            <a:r>
              <a:rPr lang="en-US" sz="2400" b="1" dirty="0" smtClean="0">
                <a:latin typeface="Times New Roman" pitchFamily="18" charset="0"/>
                <a:cs typeface="Times New Roman" pitchFamily="18" charset="0"/>
              </a:rPr>
              <a:t> and fluid exudate, new blood vessels, and proliferating fibroblasts. </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Multinuclear osteoclasts and mononuclear phagocytes increase in number, and the bone surfaces appear, lined with </a:t>
            </a:r>
            <a:r>
              <a:rPr lang="en-US" sz="2400" b="1" dirty="0" err="1" smtClean="0">
                <a:latin typeface="Times New Roman" pitchFamily="18" charset="0"/>
                <a:cs typeface="Times New Roman" pitchFamily="18" charset="0"/>
              </a:rPr>
              <a:t>Howship</a:t>
            </a:r>
            <a:r>
              <a:rPr lang="en-US" sz="2400" b="1" dirty="0" smtClean="0">
                <a:latin typeface="Times New Roman" pitchFamily="18" charset="0"/>
                <a:cs typeface="Times New Roman" pitchFamily="18" charset="0"/>
              </a:rPr>
              <a:t> lacunae.</a:t>
            </a:r>
          </a:p>
          <a:p>
            <a:pPr algn="just">
              <a:lnSpc>
                <a:spcPct val="150000"/>
              </a:lnSpc>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140597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In the marrow spaces, resorption proceeds from within, causing a thinning of the surrounding bony </a:t>
            </a:r>
            <a:r>
              <a:rPr lang="en-US" sz="2400" b="1" dirty="0" err="1" smtClean="0">
                <a:latin typeface="Times New Roman" pitchFamily="18" charset="0"/>
                <a:cs typeface="Times New Roman" pitchFamily="18" charset="0"/>
              </a:rPr>
              <a:t>trabeculae</a:t>
            </a:r>
            <a:r>
              <a:rPr lang="en-US" sz="2400" b="1" dirty="0" smtClean="0">
                <a:latin typeface="Times New Roman" pitchFamily="18" charset="0"/>
                <a:cs typeface="Times New Roman" pitchFamily="18" charset="0"/>
              </a:rPr>
              <a:t> and enlargement of the marrow spaces, followed by destruction of the bone and a reduction in bone height. </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Normally fatty bone marrow is partially or totally replaced by a fibrous type of marrow in the vicinity of the resorption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1745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lnSpc>
                <a:spcPct val="150000"/>
              </a:lnSpc>
              <a:buFont typeface="Wingdings" pitchFamily="2" charset="2"/>
              <a:buChar char="Ø"/>
            </a:pPr>
            <a:endParaRPr lang="en-US" sz="2400" b="1" dirty="0" smtClean="0">
              <a:latin typeface="Times New Roman" pitchFamily="18" charset="0"/>
              <a:cs typeface="Times New Roman" pitchFamily="18" charset="0"/>
            </a:endParaRPr>
          </a:p>
          <a:p>
            <a:pPr algn="just">
              <a:lnSpc>
                <a:spcPct val="150000"/>
              </a:lnSpc>
              <a:buFont typeface="Wingdings" pitchFamily="2" charset="2"/>
              <a:buChar char="Ø"/>
            </a:pPr>
            <a:r>
              <a:rPr lang="en-US" sz="2400" b="1" dirty="0" smtClean="0">
                <a:latin typeface="Times New Roman" pitchFamily="18" charset="0"/>
                <a:cs typeface="Times New Roman" pitchFamily="18" charset="0"/>
              </a:rPr>
              <a:t>The amount of inflammatory infiltrate correlates with the degree of bone loss but not with the number of osteoclasts. However, the distance from the apical border of the inflammatory infiltrate to the alveolar bone crest correlates with both the number of osteoclasts on the alveolar crest and the total number of osteoclasts.</a:t>
            </a:r>
          </a:p>
          <a:p>
            <a:pPr algn="just">
              <a:lnSpc>
                <a:spcPct val="150000"/>
              </a:lnSpc>
              <a:buFont typeface="Wingdings" pitchFamily="2" charset="2"/>
              <a:buChar char="Ø"/>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104557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latin typeface="Algerian" pitchFamily="82" charset="0"/>
                <a:ea typeface="Verdana" pitchFamily="34" charset="0"/>
                <a:cs typeface="Verdana" pitchFamily="34" charset="0"/>
              </a:rPr>
              <a:t>RADIUS OF ACTION</a:t>
            </a:r>
            <a:endParaRPr lang="en-US" sz="3600" dirty="0">
              <a:solidFill>
                <a:srgbClr val="7030A0"/>
              </a:solidFill>
              <a:latin typeface="Algerian" pitchFamily="82" charset="0"/>
              <a:ea typeface="Verdana" pitchFamily="34" charset="0"/>
              <a:cs typeface="Verdana" pitchFamily="34" charset="0"/>
            </a:endParaRPr>
          </a:p>
        </p:txBody>
      </p:sp>
      <p:sp>
        <p:nvSpPr>
          <p:cNvPr id="3" name="Content Placeholder 2"/>
          <p:cNvSpPr>
            <a:spLocks noGrp="1"/>
          </p:cNvSpPr>
          <p:nvPr>
            <p:ph idx="1"/>
          </p:nvPr>
        </p:nvSpPr>
        <p:spPr>
          <a:xfrm>
            <a:off x="457200" y="1905000"/>
            <a:ext cx="8229600" cy="4221163"/>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Locally produced bone resorption factors may need to be present in the proximity of the bone surface to exert their action.</a:t>
            </a:r>
          </a:p>
          <a:p>
            <a:pPr algn="just">
              <a:lnSpc>
                <a:spcPct val="150000"/>
              </a:lnSpc>
              <a:buFont typeface="Wingdings" pitchFamily="2" charset="2"/>
              <a:buChar char="Ø"/>
            </a:pPr>
            <a:r>
              <a:rPr lang="en-US" sz="2400" b="1" dirty="0">
                <a:latin typeface="Times New Roman" pitchFamily="18" charset="0"/>
                <a:cs typeface="Times New Roman" pitchFamily="18" charset="0"/>
              </a:rPr>
              <a:t>A range of effectiveness is about 1.5 to 2.5 mm within which bacterial plaque can induce loss of bone. Beyond 2.5 mm there is no effect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594549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Interproximal angular defects can appear only in spaces that are wider than 2.5 mm because narrower spaces would be destroyed entirely.</a:t>
            </a:r>
          </a:p>
          <a:p>
            <a:pPr algn="just">
              <a:lnSpc>
                <a:spcPct val="150000"/>
              </a:lnSpc>
              <a:buFont typeface="Wingdings" pitchFamily="2" charset="2"/>
              <a:buChar char="Ø"/>
            </a:pPr>
            <a:r>
              <a:rPr lang="en-US" sz="2400" b="1" dirty="0">
                <a:latin typeface="Times New Roman" pitchFamily="18" charset="0"/>
                <a:cs typeface="Times New Roman" pitchFamily="18" charset="0"/>
              </a:rPr>
              <a:t>Large defects greatly exceeding a distance of 2.5 mm from the tooth surface ( as in aggressive types of periodontitis) may be caused by the presence of bacteria in the tissues</a:t>
            </a:r>
            <a:r>
              <a:rPr lang="en-US" sz="2400" b="1" dirty="0" smtClean="0">
                <a:latin typeface="Times New Roman" pitchFamily="18" charset="0"/>
                <a:cs typeface="Times New Roman" pitchFamily="18" charset="0"/>
              </a:rPr>
              <a:t>.</a:t>
            </a:r>
          </a:p>
          <a:p>
            <a:pPr algn="r">
              <a:lnSpc>
                <a:spcPct val="150000"/>
              </a:lnSpc>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33896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IN" sz="2800" b="1" dirty="0" smtClean="0">
                <a:latin typeface="Times New Roman" panose="02020603050405020304" pitchFamily="18" charset="0"/>
                <a:ea typeface="Tahoma" panose="020B0604030504040204" pitchFamily="34" charset="0"/>
                <a:cs typeface="Times New Roman" panose="02020603050405020304" pitchFamily="18" charset="0"/>
              </a:rPr>
              <a:t>SPECIFIC  LEARNING  OBJECTIVES</a:t>
            </a:r>
            <a:endParaRPr lang="en-IN" sz="2800" b="1" dirty="0"/>
          </a:p>
        </p:txBody>
      </p:sp>
      <p:graphicFrame>
        <p:nvGraphicFramePr>
          <p:cNvPr id="5" name="Table 4"/>
          <p:cNvGraphicFramePr>
            <a:graphicFrameLocks noGrp="1"/>
          </p:cNvGraphicFramePr>
          <p:nvPr/>
        </p:nvGraphicFramePr>
        <p:xfrm>
          <a:off x="381000" y="1371600"/>
          <a:ext cx="8229600" cy="3247943"/>
        </p:xfrm>
        <a:graphic>
          <a:graphicData uri="http://schemas.openxmlformats.org/drawingml/2006/table">
            <a:tbl>
              <a:tblPr firstRow="1" bandRow="1">
                <a:tableStyleId>{21E4AEA4-8DFA-4A89-87EB-49C32662AFE0}</a:tableStyleId>
              </a:tblPr>
              <a:tblGrid>
                <a:gridCol w="2743200"/>
                <a:gridCol w="2743200"/>
                <a:gridCol w="2743200"/>
              </a:tblGrid>
              <a:tr h="371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CORE AREAS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DOMAIN</a:t>
                      </a:r>
                    </a:p>
                  </a:txBody>
                  <a:tcPr/>
                </a:tc>
                <a:tc>
                  <a:txBody>
                    <a:bodyPr/>
                    <a:lstStyle/>
                    <a:p>
                      <a:r>
                        <a:rPr lang="en-IN" dirty="0" smtClean="0">
                          <a:latin typeface="Times New Roman" pitchFamily="18" charset="0"/>
                          <a:cs typeface="Times New Roman" pitchFamily="18" charset="0"/>
                        </a:rPr>
                        <a:t>CATEGORY</a:t>
                      </a:r>
                      <a:endParaRPr lang="en-IN" dirty="0">
                        <a:latin typeface="Times New Roman" pitchFamily="18" charset="0"/>
                        <a:cs typeface="Times New Roman" pitchFamily="18" charset="0"/>
                      </a:endParaRPr>
                    </a:p>
                  </a:txBody>
                  <a:tcPr/>
                </a:tc>
              </a:tr>
              <a:tr h="376873">
                <a:tc>
                  <a:txBody>
                    <a:bodyPr/>
                    <a:lstStyle/>
                    <a:p>
                      <a:r>
                        <a:rPr lang="en-IN" sz="1400" b="0" kern="1200" dirty="0" smtClean="0">
                          <a:solidFill>
                            <a:schemeClr val="tx1"/>
                          </a:solidFill>
                          <a:latin typeface="+mn-lt"/>
                          <a:ea typeface="+mn-ea"/>
                          <a:cs typeface="Times New Roman" pitchFamily="18" charset="0"/>
                        </a:rPr>
                        <a:t>Introduction</a:t>
                      </a:r>
                      <a:endParaRPr lang="en-IN" sz="1400" b="0" dirty="0">
                        <a:solidFill>
                          <a:schemeClr val="tx1"/>
                        </a:solidFill>
                        <a:latin typeface="+mn-lt"/>
                        <a:cs typeface="Times New Roman" pitchFamily="18" charset="0"/>
                      </a:endParaRPr>
                    </a:p>
                  </a:txBody>
                  <a:tcPr/>
                </a:tc>
                <a:tc>
                  <a:txBody>
                    <a:bodyPr/>
                    <a:lstStyle/>
                    <a:p>
                      <a:r>
                        <a:rPr lang="en-IN" dirty="0" smtClean="0"/>
                        <a:t>Affective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Desire to know</a:t>
                      </a:r>
                    </a:p>
                  </a:txBody>
                  <a:tcPr/>
                </a:tc>
              </a:tr>
              <a:tr h="376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Causes of bone loss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b="0" kern="1200" dirty="0" smtClean="0">
                        <a:solidFill>
                          <a:schemeClr val="tx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Cognitive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Must to know</a:t>
                      </a:r>
                    </a:p>
                  </a:txBody>
                  <a:tcPr/>
                </a:tc>
              </a:tr>
              <a:tr h="376873">
                <a:tc>
                  <a:txBody>
                    <a:bodyPr/>
                    <a:lstStyle/>
                    <a:p>
                      <a:pPr algn="l">
                        <a:lnSpc>
                          <a:spcPct val="150000"/>
                        </a:lnSpc>
                      </a:pPr>
                      <a:r>
                        <a:rPr lang="en-IN" sz="1600" dirty="0" smtClean="0">
                          <a:latin typeface="Times New Roman" pitchFamily="18" charset="0"/>
                          <a:cs typeface="Times New Roman" pitchFamily="18" charset="0"/>
                        </a:rPr>
                        <a:t>Factors determining bone morphology in periodontal disease</a:t>
                      </a:r>
                      <a:endParaRPr lang="en-IN" sz="16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Cognitive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Must to know</a:t>
                      </a:r>
                    </a:p>
                  </a:txBody>
                  <a:tcPr/>
                </a:tc>
              </a:tr>
              <a:tr h="376873">
                <a:tc>
                  <a:txBody>
                    <a:bodyPr/>
                    <a:lstStyle/>
                    <a:p>
                      <a:pPr algn="just">
                        <a:lnSpc>
                          <a:spcPct val="150000"/>
                        </a:lnSpc>
                      </a:pPr>
                      <a:r>
                        <a:rPr lang="en-IN" sz="1400" dirty="0" smtClean="0">
                          <a:latin typeface="Times New Roman" pitchFamily="18" charset="0"/>
                          <a:cs typeface="Times New Roman" pitchFamily="18" charset="0"/>
                        </a:rPr>
                        <a:t>Bone destruction patterns in Periodontal disease</a:t>
                      </a:r>
                      <a:endParaRPr lang="en-IN" sz="14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Cognitive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Must to </a:t>
                      </a:r>
                      <a:r>
                        <a:rPr lang="en-IN" dirty="0" smtClean="0"/>
                        <a:t>know</a:t>
                      </a:r>
                      <a:endParaRPr lang="en-IN" dirty="0" smtClean="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7030A0"/>
                </a:solidFill>
                <a:latin typeface="Algerian" pitchFamily="82" charset="0"/>
                <a:ea typeface="Verdana" pitchFamily="34" charset="0"/>
                <a:cs typeface="Verdana" pitchFamily="34" charset="0"/>
              </a:rPr>
              <a:t>RATE OF BONE LOSS </a:t>
            </a:r>
            <a:endParaRPr lang="en-US" sz="3600" dirty="0">
              <a:solidFill>
                <a:srgbClr val="7030A0"/>
              </a:solidFill>
              <a:latin typeface="Algerian" pitchFamily="82"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Average rate of bone loss is about </a:t>
            </a:r>
            <a:r>
              <a:rPr lang="en-US" sz="2400" b="1" dirty="0" smtClean="0">
                <a:solidFill>
                  <a:srgbClr val="C00000"/>
                </a:solidFill>
                <a:latin typeface="Times New Roman" pitchFamily="18" charset="0"/>
                <a:cs typeface="Times New Roman" pitchFamily="18" charset="0"/>
              </a:rPr>
              <a:t>0.2 mm a year for facial surfaces and about 0.3 mm a year for proximal surfaces </a:t>
            </a:r>
            <a:r>
              <a:rPr lang="en-US" sz="2400" b="1" dirty="0" smtClean="0">
                <a:latin typeface="Times New Roman" pitchFamily="18" charset="0"/>
                <a:cs typeface="Times New Roman" pitchFamily="18" charset="0"/>
              </a:rPr>
              <a:t>when periodontal disease was allowed to progress untreated.  </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However, the rate of bone loss may vary, depending on the type of disease present</a:t>
            </a:r>
          </a:p>
          <a:p>
            <a:pPr algn="r">
              <a:lnSpc>
                <a:spcPct val="150000"/>
              </a:lnSpc>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537470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normAutofit/>
          </a:bodyPr>
          <a:lstStyle/>
          <a:p>
            <a:pPr algn="just">
              <a:lnSpc>
                <a:spcPct val="150000"/>
              </a:lnSpc>
              <a:buFont typeface="Wingdings" pitchFamily="2" charset="2"/>
              <a:buChar char="Ø"/>
            </a:pPr>
            <a:r>
              <a:rPr lang="en-US" sz="2400" b="1" dirty="0" smtClean="0">
                <a:solidFill>
                  <a:srgbClr val="C00000"/>
                </a:solidFill>
                <a:latin typeface="Times New Roman" pitchFamily="18" charset="0"/>
                <a:cs typeface="Times New Roman" pitchFamily="18" charset="0"/>
              </a:rPr>
              <a:t>Loe et al. </a:t>
            </a:r>
            <a:r>
              <a:rPr lang="en-US" sz="2400" b="1" dirty="0" smtClean="0">
                <a:latin typeface="Times New Roman" pitchFamily="18" charset="0"/>
                <a:cs typeface="Times New Roman" pitchFamily="18" charset="0"/>
              </a:rPr>
              <a:t>identified the following three subgroups of patients with periodontal disease based on </a:t>
            </a:r>
            <a:r>
              <a:rPr lang="en-US" sz="2400" b="1" dirty="0" err="1" smtClean="0">
                <a:latin typeface="Times New Roman" pitchFamily="18" charset="0"/>
                <a:cs typeface="Times New Roman" pitchFamily="18" charset="0"/>
              </a:rPr>
              <a:t>interproximal</a:t>
            </a:r>
            <a:r>
              <a:rPr lang="en-US" sz="2400" b="1" dirty="0" smtClean="0">
                <a:latin typeface="Times New Roman" pitchFamily="18" charset="0"/>
                <a:cs typeface="Times New Roman" pitchFamily="18" charset="0"/>
              </a:rPr>
              <a:t> loss of attachment and tooth mortality: </a:t>
            </a:r>
          </a:p>
          <a:p>
            <a:pPr lvl="1" algn="just">
              <a:lnSpc>
                <a:spcPct val="150000"/>
              </a:lnSpc>
              <a:buFont typeface="Wingdings" pitchFamily="2" charset="2"/>
              <a:buChar char="q"/>
            </a:pPr>
            <a:r>
              <a:rPr lang="en-US" sz="2400" b="1" dirty="0" smtClean="0">
                <a:solidFill>
                  <a:schemeClr val="accent6">
                    <a:lumMod val="75000"/>
                  </a:schemeClr>
                </a:solidFill>
                <a:latin typeface="Times New Roman" pitchFamily="18" charset="0"/>
                <a:cs typeface="Times New Roman" pitchFamily="18" charset="0"/>
              </a:rPr>
              <a:t>Approximately 8% of persons </a:t>
            </a:r>
            <a:r>
              <a:rPr lang="en-US" sz="2400" b="1" dirty="0" smtClean="0">
                <a:latin typeface="Times New Roman" pitchFamily="18" charset="0"/>
                <a:cs typeface="Times New Roman" pitchFamily="18" charset="0"/>
              </a:rPr>
              <a:t>had rapid progression of periodontal disease, characterized by a </a:t>
            </a:r>
            <a:r>
              <a:rPr lang="en-US" sz="2400" b="1" dirty="0" smtClean="0">
                <a:solidFill>
                  <a:schemeClr val="accent6">
                    <a:lumMod val="75000"/>
                  </a:schemeClr>
                </a:solidFill>
                <a:latin typeface="Times New Roman" pitchFamily="18" charset="0"/>
                <a:cs typeface="Times New Roman" pitchFamily="18" charset="0"/>
              </a:rPr>
              <a:t>yearly loss of attachment of 0.1 to 1.0 mm. </a:t>
            </a:r>
          </a:p>
          <a:p>
            <a:pPr>
              <a:lnSpc>
                <a:spcPct val="150000"/>
              </a:lnSpc>
            </a:pPr>
            <a:endParaRPr lang="en-US" sz="2400" dirty="0"/>
          </a:p>
        </p:txBody>
      </p:sp>
    </p:spTree>
    <p:extLst>
      <p:ext uri="{BB962C8B-B14F-4D97-AF65-F5344CB8AC3E}">
        <p14:creationId xmlns:p14="http://schemas.microsoft.com/office/powerpoint/2010/main" xmlns="" val="17917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lvl="1" algn="just">
              <a:lnSpc>
                <a:spcPct val="150000"/>
              </a:lnSpc>
              <a:buFont typeface="Wingdings" pitchFamily="2" charset="2"/>
              <a:buChar char="q"/>
            </a:pPr>
            <a:r>
              <a:rPr lang="en-US" sz="2400" b="1" dirty="0" smtClean="0">
                <a:solidFill>
                  <a:schemeClr val="accent6">
                    <a:lumMod val="75000"/>
                  </a:schemeClr>
                </a:solidFill>
                <a:latin typeface="Times New Roman" pitchFamily="18" charset="0"/>
                <a:cs typeface="Times New Roman" pitchFamily="18" charset="0"/>
              </a:rPr>
              <a:t>Approximately 81% </a:t>
            </a:r>
            <a:r>
              <a:rPr lang="en-US" sz="2400" b="1" dirty="0" smtClean="0">
                <a:latin typeface="Times New Roman" pitchFamily="18" charset="0"/>
                <a:cs typeface="Times New Roman" pitchFamily="18" charset="0"/>
              </a:rPr>
              <a:t>of individuals had moderately progressive periodontal disease, with a </a:t>
            </a:r>
            <a:r>
              <a:rPr lang="en-US" sz="2400" b="1" dirty="0" smtClean="0">
                <a:solidFill>
                  <a:schemeClr val="accent6">
                    <a:lumMod val="75000"/>
                  </a:schemeClr>
                </a:solidFill>
                <a:latin typeface="Times New Roman" pitchFamily="18" charset="0"/>
                <a:cs typeface="Times New Roman" pitchFamily="18" charset="0"/>
              </a:rPr>
              <a:t>yearly loss of attachment of 0.05 to 0.5 mm. </a:t>
            </a:r>
          </a:p>
          <a:p>
            <a:pPr lvl="1" algn="just">
              <a:lnSpc>
                <a:spcPct val="150000"/>
              </a:lnSpc>
              <a:buFont typeface="Wingdings" pitchFamily="2" charset="2"/>
              <a:buChar char="q"/>
            </a:pPr>
            <a:r>
              <a:rPr lang="en-US" sz="2400" b="1" dirty="0" smtClean="0">
                <a:latin typeface="Times New Roman" pitchFamily="18" charset="0"/>
                <a:cs typeface="Times New Roman" pitchFamily="18" charset="0"/>
              </a:rPr>
              <a:t>The </a:t>
            </a:r>
            <a:r>
              <a:rPr lang="en-US" sz="2400" b="1" dirty="0" smtClean="0">
                <a:solidFill>
                  <a:schemeClr val="accent6">
                    <a:lumMod val="75000"/>
                  </a:schemeClr>
                </a:solidFill>
                <a:latin typeface="Times New Roman" pitchFamily="18" charset="0"/>
                <a:cs typeface="Times New Roman" pitchFamily="18" charset="0"/>
              </a:rPr>
              <a:t>remaining 11% </a:t>
            </a:r>
            <a:r>
              <a:rPr lang="en-US" sz="2400" b="1" dirty="0" smtClean="0">
                <a:latin typeface="Times New Roman" pitchFamily="18" charset="0"/>
                <a:cs typeface="Times New Roman" pitchFamily="18" charset="0"/>
              </a:rPr>
              <a:t>of persons had minimal or no progression of destructive disease (0.05-0.09 mm yearly).          </a:t>
            </a:r>
          </a:p>
          <a:p>
            <a:pPr lvl="1" algn="just">
              <a:lnSpc>
                <a:spcPct val="150000"/>
              </a:lnSpc>
              <a:buNone/>
            </a:pP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Loe, </a:t>
            </a:r>
            <a:r>
              <a:rPr lang="en-US" sz="2400" b="1" dirty="0" err="1" smtClean="0">
                <a:solidFill>
                  <a:srgbClr val="C00000"/>
                </a:solidFill>
                <a:latin typeface="Times New Roman" pitchFamily="18" charset="0"/>
                <a:cs typeface="Times New Roman" pitchFamily="18" charset="0"/>
              </a:rPr>
              <a:t>Anerud</a:t>
            </a:r>
            <a:r>
              <a:rPr lang="en-US" sz="2400" b="1" dirty="0" smtClean="0">
                <a:solidFill>
                  <a:srgbClr val="C00000"/>
                </a:solidFill>
                <a:latin typeface="Times New Roman" pitchFamily="18" charset="0"/>
                <a:cs typeface="Times New Roman" pitchFamily="18" charset="0"/>
              </a:rPr>
              <a:t> &amp; </a:t>
            </a:r>
            <a:r>
              <a:rPr lang="en-US" sz="2400" b="1" dirty="0" err="1" smtClean="0">
                <a:solidFill>
                  <a:srgbClr val="C00000"/>
                </a:solidFill>
                <a:latin typeface="Times New Roman" pitchFamily="18" charset="0"/>
                <a:cs typeface="Times New Roman" pitchFamily="18" charset="0"/>
              </a:rPr>
              <a:t>Boysen</a:t>
            </a:r>
            <a:r>
              <a:rPr lang="en-US" sz="2400" b="1" dirty="0" smtClean="0">
                <a:solidFill>
                  <a:srgbClr val="C00000"/>
                </a:solidFill>
                <a:latin typeface="Times New Roman" pitchFamily="18" charset="0"/>
                <a:cs typeface="Times New Roman" pitchFamily="18" charset="0"/>
              </a:rPr>
              <a:t> 1978</a:t>
            </a:r>
          </a:p>
          <a:p>
            <a:pPr>
              <a:buFont typeface="Wingdings" pitchFamily="2" charset="2"/>
              <a:buChar char="q"/>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082131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lumMod val="75000"/>
                  </a:schemeClr>
                </a:solidFill>
                <a:latin typeface="Algerian" pitchFamily="82" charset="0"/>
                <a:ea typeface="Verdana" pitchFamily="34" charset="0"/>
                <a:cs typeface="Verdana" pitchFamily="34" charset="0"/>
              </a:rPr>
              <a:t>PERIODS OF DESTRUCTION </a:t>
            </a:r>
            <a:endParaRPr lang="en-US" sz="3600" dirty="0">
              <a:solidFill>
                <a:schemeClr val="tx2">
                  <a:lumMod val="75000"/>
                </a:schemeClr>
              </a:solidFill>
              <a:latin typeface="Algerian" pitchFamily="82"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334000"/>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Periodontal destruction occurs in an episodic, intermittent manner, with periods of inactivity or quiescence.</a:t>
            </a:r>
          </a:p>
          <a:p>
            <a:pPr algn="just">
              <a:lnSpc>
                <a:spcPct val="150000"/>
              </a:lnSpc>
              <a:buFont typeface="Wingdings" pitchFamily="2" charset="2"/>
              <a:buChar char="Ø"/>
            </a:pPr>
            <a:r>
              <a:rPr lang="en-US" sz="2400" b="1" dirty="0" smtClean="0">
                <a:solidFill>
                  <a:schemeClr val="accent6">
                    <a:lumMod val="75000"/>
                  </a:schemeClr>
                </a:solidFill>
                <a:latin typeface="Times New Roman" pitchFamily="18" charset="0"/>
                <a:cs typeface="Times New Roman" pitchFamily="18" charset="0"/>
              </a:rPr>
              <a:t>The reasons for the onset of destructive periods have not been totally determined, although the following theories have been given: </a:t>
            </a:r>
          </a:p>
          <a:p>
            <a:pPr lvl="0" algn="just">
              <a:lnSpc>
                <a:spcPct val="150000"/>
              </a:lnSpc>
              <a:buFont typeface="Wingdings" pitchFamily="2" charset="2"/>
              <a:buChar char="q"/>
            </a:pPr>
            <a:r>
              <a:rPr lang="en-US" sz="2400" b="1" dirty="0" smtClean="0">
                <a:latin typeface="Times New Roman" pitchFamily="18" charset="0"/>
                <a:cs typeface="Times New Roman" pitchFamily="18" charset="0"/>
              </a:rPr>
              <a:t>Bursts of destructive activity are associated with </a:t>
            </a:r>
            <a:r>
              <a:rPr lang="en-US" sz="2400" b="1" dirty="0" err="1" smtClean="0">
                <a:latin typeface="Times New Roman" pitchFamily="18" charset="0"/>
                <a:cs typeface="Times New Roman" pitchFamily="18" charset="0"/>
              </a:rPr>
              <a:t>subgingival</a:t>
            </a:r>
            <a:r>
              <a:rPr lang="en-US" sz="2400" b="1" dirty="0" smtClean="0">
                <a:latin typeface="Times New Roman" pitchFamily="18" charset="0"/>
                <a:cs typeface="Times New Roman" pitchFamily="18" charset="0"/>
              </a:rPr>
              <a:t> ulceration and an acute inflammatory reaction, resulting in rapid loss of alveolar bone.</a:t>
            </a:r>
          </a:p>
        </p:txBody>
      </p:sp>
    </p:spTree>
    <p:extLst>
      <p:ext uri="{BB962C8B-B14F-4D97-AF65-F5344CB8AC3E}">
        <p14:creationId xmlns:p14="http://schemas.microsoft.com/office/powerpoint/2010/main" xmlns="" val="1774950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745163"/>
          </a:xfrm>
        </p:spPr>
        <p:txBody>
          <a:bodyPr>
            <a:noAutofit/>
          </a:bodyPr>
          <a:lstStyle/>
          <a:p>
            <a:pPr lvl="0" algn="just">
              <a:lnSpc>
                <a:spcPct val="150000"/>
              </a:lnSpc>
              <a:buFont typeface="Wingdings" pitchFamily="2" charset="2"/>
              <a:buChar char="q"/>
            </a:pPr>
            <a:r>
              <a:rPr lang="en-US" sz="2400" b="1" dirty="0" smtClean="0">
                <a:latin typeface="Times New Roman" pitchFamily="18" charset="0"/>
                <a:cs typeface="Times New Roman" pitchFamily="18" charset="0"/>
              </a:rPr>
              <a:t>Bursts of destructive activity coincide with the conversion of a predominantly T-lymphocyte lesion to one with a predominantly B-lymphocyte-plasma cell infiltrate.</a:t>
            </a:r>
          </a:p>
          <a:p>
            <a:pPr lvl="0" algn="just">
              <a:lnSpc>
                <a:spcPct val="150000"/>
              </a:lnSpc>
              <a:buFont typeface="Wingdings" pitchFamily="2" charset="2"/>
              <a:buChar char="q"/>
            </a:pPr>
            <a:r>
              <a:rPr lang="en-US" sz="2400" b="1" dirty="0" smtClean="0">
                <a:solidFill>
                  <a:schemeClr val="accent6">
                    <a:lumMod val="75000"/>
                  </a:schemeClr>
                </a:solidFill>
                <a:latin typeface="Times New Roman" pitchFamily="18" charset="0"/>
                <a:cs typeface="Times New Roman" pitchFamily="18" charset="0"/>
              </a:rPr>
              <a:t>Periods of exacerbation </a:t>
            </a:r>
            <a:r>
              <a:rPr lang="en-US" sz="2400" b="1" dirty="0" smtClean="0">
                <a:latin typeface="Times New Roman" pitchFamily="18" charset="0"/>
                <a:cs typeface="Times New Roman" pitchFamily="18" charset="0"/>
              </a:rPr>
              <a:t>are associated with an increase of the loose, unattached, motile, gram-negative, anaerobic pocket flora, and </a:t>
            </a:r>
            <a:r>
              <a:rPr lang="en-US" sz="2400" b="1" dirty="0" smtClean="0">
                <a:solidFill>
                  <a:schemeClr val="accent6">
                    <a:lumMod val="75000"/>
                  </a:schemeClr>
                </a:solidFill>
                <a:latin typeface="Times New Roman" pitchFamily="18" charset="0"/>
                <a:cs typeface="Times New Roman" pitchFamily="18" charset="0"/>
              </a:rPr>
              <a:t>periods of remission </a:t>
            </a:r>
            <a:r>
              <a:rPr lang="en-US" sz="2400" b="1" dirty="0" smtClean="0">
                <a:latin typeface="Times New Roman" pitchFamily="18" charset="0"/>
                <a:cs typeface="Times New Roman" pitchFamily="18" charset="0"/>
              </a:rPr>
              <a:t>coincide with the formation of a dense, unattached, </a:t>
            </a:r>
            <a:r>
              <a:rPr lang="en-US" sz="2400" b="1" dirty="0" err="1" smtClean="0">
                <a:latin typeface="Times New Roman" pitchFamily="18" charset="0"/>
                <a:cs typeface="Times New Roman" pitchFamily="18" charset="0"/>
              </a:rPr>
              <a:t>nonmotile</a:t>
            </a:r>
            <a:r>
              <a:rPr lang="en-US" sz="2400" b="1" dirty="0" smtClean="0">
                <a:latin typeface="Times New Roman" pitchFamily="18" charset="0"/>
                <a:cs typeface="Times New Roman" pitchFamily="18" charset="0"/>
              </a:rPr>
              <a:t>, gram-positive flora with a tendency to mineralize.</a:t>
            </a:r>
          </a:p>
          <a:p>
            <a:pPr marL="0" indent="0" algn="just">
              <a:lnSpc>
                <a:spcPct val="150000"/>
              </a:lnSpc>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00881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lvl="0" algn="just">
              <a:lnSpc>
                <a:spcPct val="150000"/>
              </a:lnSpc>
              <a:buFont typeface="Wingdings" pitchFamily="2" charset="2"/>
              <a:buChar char="q"/>
            </a:pPr>
            <a:r>
              <a:rPr lang="en-US" sz="2400" b="1" dirty="0" smtClean="0">
                <a:latin typeface="Times New Roman" pitchFamily="18" charset="0"/>
                <a:cs typeface="Times New Roman" pitchFamily="18" charset="0"/>
              </a:rPr>
              <a:t>Tissue invasion by one or several bacterial species is followed by an advanced local host defense that controls the attack</a:t>
            </a:r>
          </a:p>
          <a:p>
            <a:pPr algn="just">
              <a:lnSpc>
                <a:spcPct val="150000"/>
              </a:lnSpc>
              <a:buFont typeface="Wingdings" pitchFamily="2" charset="2"/>
              <a:buChar char="q"/>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843043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7030A0"/>
                </a:solidFill>
                <a:latin typeface="Algerian" pitchFamily="82" charset="0"/>
                <a:ea typeface="Verdana" pitchFamily="34" charset="0"/>
                <a:cs typeface="Verdana" pitchFamily="34" charset="0"/>
              </a:rPr>
              <a:t>BONE FORMATION IN PERIODONTAL DISEASE</a:t>
            </a:r>
            <a:endParaRPr lang="en-US" sz="2800" dirty="0">
              <a:solidFill>
                <a:srgbClr val="7030A0"/>
              </a:solidFill>
              <a:latin typeface="Algerian" pitchFamily="82" charset="0"/>
              <a:ea typeface="Verdana" pitchFamily="34" charset="0"/>
              <a:cs typeface="Verdana" pitchFamily="34" charset="0"/>
            </a:endParaRPr>
          </a:p>
        </p:txBody>
      </p:sp>
      <p:sp>
        <p:nvSpPr>
          <p:cNvPr id="3" name="Content Placeholder 2"/>
          <p:cNvSpPr>
            <a:spLocks noGrp="1"/>
          </p:cNvSpPr>
          <p:nvPr>
            <p:ph idx="1"/>
          </p:nvPr>
        </p:nvSpPr>
        <p:spPr/>
        <p:txBody>
          <a:bodyPr>
            <a:normAutofit lnSpcReduction="10000"/>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Areas of bone formation are also found immediately adjacent to sites of active bone resorption  and along </a:t>
            </a:r>
            <a:r>
              <a:rPr lang="en-US" sz="2400" b="1" dirty="0" err="1" smtClean="0">
                <a:latin typeface="Times New Roman" pitchFamily="18" charset="0"/>
                <a:cs typeface="Times New Roman" pitchFamily="18" charset="0"/>
              </a:rPr>
              <a:t>trabecular</a:t>
            </a:r>
            <a:r>
              <a:rPr lang="en-US" sz="2400" b="1" dirty="0" smtClean="0">
                <a:latin typeface="Times New Roman" pitchFamily="18" charset="0"/>
                <a:cs typeface="Times New Roman" pitchFamily="18" charset="0"/>
              </a:rPr>
              <a:t> surfaces at a distance from the inflammation, in an apparent effort to reinforce the remaining bone (buttressing bone formation)</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New bone formation impairs the rate of bone loss, compensating in some degree for the bone destroyed by inflammation. </a:t>
            </a:r>
          </a:p>
          <a:p>
            <a:pPr algn="just">
              <a:lnSpc>
                <a:spcPct val="150000"/>
              </a:lnSpc>
              <a:buFont typeface="Wingdings" pitchFamily="2" charset="2"/>
              <a:buChar char="Ø"/>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30668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These periods of remission and exacerbation (or inactivity and activity, respectively) appear to coincide with the quiescence or exacerbation of gingival inflammation, manifested by changes in the extent of bleeding, amount of </a:t>
            </a:r>
            <a:r>
              <a:rPr lang="en-US" sz="2400" b="1" dirty="0" err="1" smtClean="0">
                <a:latin typeface="Times New Roman" pitchFamily="18" charset="0"/>
                <a:cs typeface="Times New Roman" pitchFamily="18" charset="0"/>
              </a:rPr>
              <a:t>exudate</a:t>
            </a:r>
            <a:r>
              <a:rPr lang="en-US" sz="2400" b="1" dirty="0" smtClean="0">
                <a:latin typeface="Times New Roman" pitchFamily="18" charset="0"/>
                <a:cs typeface="Times New Roman" pitchFamily="18" charset="0"/>
              </a:rPr>
              <a:t>, and composition of bacterial plaque. </a:t>
            </a:r>
          </a:p>
          <a:p>
            <a:pPr algn="just">
              <a:lnSpc>
                <a:spcPct val="150000"/>
              </a:lnSpc>
              <a:buFont typeface="Wingdings" pitchFamily="2" charset="2"/>
              <a:buChar char="Ø"/>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595923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Autofit/>
          </a:bodyPr>
          <a:lstStyle/>
          <a:p>
            <a:r>
              <a:rPr lang="en-US" sz="3600" b="1" dirty="0" smtClean="0">
                <a:solidFill>
                  <a:srgbClr val="7030A0"/>
                </a:solidFill>
                <a:latin typeface="Algerian" pitchFamily="82" charset="0"/>
                <a:ea typeface="Verdana" pitchFamily="34" charset="0"/>
                <a:cs typeface="Verdana" pitchFamily="34" charset="0"/>
              </a:rPr>
              <a:t>BONE DESTRUCTION CAUSED BY TRAUMA FROM OCCLUSION</a:t>
            </a:r>
            <a:endParaRPr lang="en-US" sz="3600" dirty="0">
              <a:solidFill>
                <a:srgbClr val="7030A0"/>
              </a:solidFill>
              <a:latin typeface="Algerian" pitchFamily="82" charset="0"/>
              <a:ea typeface="Verdana" pitchFamily="34" charset="0"/>
              <a:cs typeface="Verdana" pitchFamily="34" charset="0"/>
            </a:endParaRPr>
          </a:p>
        </p:txBody>
      </p:sp>
    </p:spTree>
    <p:extLst>
      <p:ext uri="{BB962C8B-B14F-4D97-AF65-F5344CB8AC3E}">
        <p14:creationId xmlns:p14="http://schemas.microsoft.com/office/powerpoint/2010/main" xmlns="" val="62154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When occlusal forces exceed the adaptive capacity of the tissues, tissue injury results. The resultant injury is termed trauma from occlusion.</a:t>
            </a:r>
          </a:p>
          <a:p>
            <a:pPr algn="r">
              <a:lnSpc>
                <a:spcPct val="150000"/>
              </a:lnSpc>
              <a:buNone/>
            </a:pPr>
            <a:r>
              <a:rPr lang="en-US" sz="2400" b="1" dirty="0" smtClean="0">
                <a:solidFill>
                  <a:srgbClr val="C00000"/>
                </a:solidFill>
                <a:latin typeface="Times New Roman" pitchFamily="18" charset="0"/>
                <a:cs typeface="Times New Roman" pitchFamily="18" charset="0"/>
              </a:rPr>
              <a:t>Carranza</a:t>
            </a:r>
          </a:p>
          <a:p>
            <a:pPr algn="just">
              <a:lnSpc>
                <a:spcPct val="150000"/>
              </a:lnSpc>
              <a:buNone/>
            </a:pPr>
            <a:endParaRPr lang="en-US" sz="2400" b="1" dirty="0" smtClean="0">
              <a:solidFill>
                <a:srgbClr val="C00000"/>
              </a:solidFill>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363020" y="2971800"/>
            <a:ext cx="4371156" cy="3287203"/>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202212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FF0000"/>
                </a:solidFill>
                <a:latin typeface="Times New Roman" pitchFamily="18" charset="0"/>
                <a:cs typeface="Times New Roman" pitchFamily="18" charset="0"/>
              </a:rPr>
              <a:t>CONTENTS</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ctr">
              <a:buNone/>
            </a:pPr>
            <a:r>
              <a:rPr lang="en-US" dirty="0" smtClean="0"/>
              <a:t>PART-I</a:t>
            </a:r>
            <a:endParaRPr lang="en-IN" dirty="0" smtClean="0"/>
          </a:p>
          <a:p>
            <a:r>
              <a:rPr lang="en-IN" dirty="0" smtClean="0"/>
              <a:t>Introduction</a:t>
            </a:r>
            <a:endParaRPr lang="en-IN" dirty="0" smtClean="0"/>
          </a:p>
          <a:p>
            <a:r>
              <a:rPr lang="en-IN" dirty="0" smtClean="0"/>
              <a:t>Causes of bone loss</a:t>
            </a:r>
          </a:p>
          <a:p>
            <a:pPr lvl="1"/>
            <a:r>
              <a:rPr lang="en-IN" dirty="0" smtClean="0"/>
              <a:t>Bone destruction caused by </a:t>
            </a:r>
            <a:r>
              <a:rPr lang="en-IN" b="1" dirty="0" smtClean="0">
                <a:solidFill>
                  <a:srgbClr val="7030A0"/>
                </a:solidFill>
              </a:rPr>
              <a:t>Extension of gingival inflammation</a:t>
            </a:r>
          </a:p>
          <a:p>
            <a:pPr lvl="1"/>
            <a:r>
              <a:rPr lang="en-IN" dirty="0" smtClean="0"/>
              <a:t>Bone destruction caused by </a:t>
            </a:r>
            <a:r>
              <a:rPr lang="en-IN" b="1" dirty="0" smtClean="0">
                <a:solidFill>
                  <a:srgbClr val="7030A0"/>
                </a:solidFill>
              </a:rPr>
              <a:t>Trauma from occlusion</a:t>
            </a:r>
          </a:p>
          <a:p>
            <a:pPr lvl="1"/>
            <a:r>
              <a:rPr lang="en-IN" dirty="0" smtClean="0"/>
              <a:t>Bone destruction caused by </a:t>
            </a:r>
            <a:r>
              <a:rPr lang="en-IN" b="1" dirty="0" smtClean="0">
                <a:solidFill>
                  <a:srgbClr val="7030A0"/>
                </a:solidFill>
              </a:rPr>
              <a:t>Systemic disorders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a:t>Another cause of bone destruction in periodontal disease is </a:t>
            </a:r>
            <a:r>
              <a:rPr lang="en-US" sz="2800" dirty="0" smtClean="0"/>
              <a:t>trauma from </a:t>
            </a:r>
            <a:r>
              <a:rPr lang="en-US" sz="2800" dirty="0"/>
              <a:t>occlusion, which can occur in the absence or presence </a:t>
            </a:r>
            <a:r>
              <a:rPr lang="en-US" sz="2800" dirty="0" smtClean="0"/>
              <a:t>of </a:t>
            </a:r>
            <a:r>
              <a:rPr lang="en-IN" sz="2800" dirty="0" smtClean="0"/>
              <a:t>inflammation</a:t>
            </a:r>
            <a:r>
              <a:rPr lang="en-IN" sz="2800" dirty="0"/>
              <a:t>.</a:t>
            </a:r>
          </a:p>
        </p:txBody>
      </p:sp>
    </p:spTree>
    <p:extLst>
      <p:ext uri="{BB962C8B-B14F-4D97-AF65-F5344CB8AC3E}">
        <p14:creationId xmlns:p14="http://schemas.microsoft.com/office/powerpoint/2010/main" xmlns="" val="272111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800" dirty="0"/>
              <a:t>In the </a:t>
            </a:r>
            <a:r>
              <a:rPr lang="en-US" sz="2800" b="1" dirty="0"/>
              <a:t>absence of inflammation</a:t>
            </a:r>
            <a:r>
              <a:rPr lang="en-US" sz="2800" dirty="0"/>
              <a:t>, the changes caused by trauma </a:t>
            </a:r>
            <a:r>
              <a:rPr lang="en-US" sz="2800" dirty="0" smtClean="0"/>
              <a:t>from occlusion </a:t>
            </a:r>
            <a:r>
              <a:rPr lang="en-US" sz="2800" dirty="0"/>
              <a:t>vary </a:t>
            </a:r>
            <a:r>
              <a:rPr lang="en-US" sz="2800" dirty="0" smtClean="0"/>
              <a:t>from…</a:t>
            </a:r>
          </a:p>
          <a:p>
            <a:pPr lvl="1" algn="just">
              <a:lnSpc>
                <a:spcPct val="150000"/>
              </a:lnSpc>
            </a:pPr>
            <a:r>
              <a:rPr lang="en-US" sz="2400" dirty="0" smtClean="0"/>
              <a:t>increased </a:t>
            </a:r>
            <a:r>
              <a:rPr lang="en-US" sz="2400" dirty="0"/>
              <a:t>compression and tension of </a:t>
            </a:r>
            <a:r>
              <a:rPr lang="en-US" sz="2400" dirty="0" smtClean="0"/>
              <a:t>the periodontal </a:t>
            </a:r>
            <a:r>
              <a:rPr lang="en-US" sz="2400" dirty="0"/>
              <a:t>ligament and increased </a:t>
            </a:r>
            <a:r>
              <a:rPr lang="en-US" sz="2400" dirty="0" err="1"/>
              <a:t>osteoclasis</a:t>
            </a:r>
            <a:r>
              <a:rPr lang="en-US" sz="2400" dirty="0"/>
              <a:t> of alveolar bone </a:t>
            </a:r>
            <a:r>
              <a:rPr lang="en-US" sz="2400" dirty="0" smtClean="0"/>
              <a:t>to necrosis </a:t>
            </a:r>
            <a:r>
              <a:rPr lang="en-US" sz="2400" dirty="0"/>
              <a:t>of the periodontal ligament and bone and the </a:t>
            </a:r>
            <a:r>
              <a:rPr lang="en-US" sz="2400" dirty="0" err="1"/>
              <a:t>resorption</a:t>
            </a:r>
            <a:r>
              <a:rPr lang="en-US" sz="2400" dirty="0"/>
              <a:t> </a:t>
            </a:r>
            <a:r>
              <a:rPr lang="en-US" sz="2400" dirty="0" smtClean="0"/>
              <a:t>of bone </a:t>
            </a:r>
            <a:r>
              <a:rPr lang="en-US" sz="2400" dirty="0"/>
              <a:t>and tooth structure. </a:t>
            </a:r>
            <a:endParaRPr lang="en-US" sz="2400" dirty="0" smtClean="0"/>
          </a:p>
          <a:p>
            <a:pPr algn="just">
              <a:lnSpc>
                <a:spcPct val="150000"/>
              </a:lnSpc>
            </a:pPr>
            <a:r>
              <a:rPr lang="en-US" sz="2800" dirty="0" smtClean="0"/>
              <a:t>These </a:t>
            </a:r>
            <a:r>
              <a:rPr lang="en-US" sz="2800" dirty="0"/>
              <a:t>changes are reversible in that they </a:t>
            </a:r>
            <a:r>
              <a:rPr lang="en-US" sz="2800" dirty="0" smtClean="0"/>
              <a:t>can be </a:t>
            </a:r>
            <a:r>
              <a:rPr lang="en-US" sz="2800" dirty="0"/>
              <a:t>repaired if the offending forces are removed.</a:t>
            </a:r>
            <a:endParaRPr lang="en-IN" sz="2800" dirty="0"/>
          </a:p>
        </p:txBody>
      </p:sp>
    </p:spTree>
    <p:extLst>
      <p:ext uri="{BB962C8B-B14F-4D97-AF65-F5344CB8AC3E}">
        <p14:creationId xmlns:p14="http://schemas.microsoft.com/office/powerpoint/2010/main" xmlns="" val="3485669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IN" sz="2800" dirty="0"/>
              <a:t>However, </a:t>
            </a:r>
            <a:r>
              <a:rPr lang="en-IN" sz="2800" dirty="0" smtClean="0"/>
              <a:t>persistent </a:t>
            </a:r>
            <a:r>
              <a:rPr lang="en-US" sz="2800" dirty="0" smtClean="0"/>
              <a:t>trauma </a:t>
            </a:r>
            <a:r>
              <a:rPr lang="en-US" sz="2800" dirty="0"/>
              <a:t>from occlusion results in </a:t>
            </a:r>
            <a:r>
              <a:rPr lang="en-US" sz="2800" b="1" dirty="0"/>
              <a:t>funnel-shaped widening of </a:t>
            </a:r>
            <a:r>
              <a:rPr lang="en-US" sz="2800" b="1" dirty="0" smtClean="0"/>
              <a:t>the </a:t>
            </a:r>
            <a:r>
              <a:rPr lang="en-US" sz="2800" b="1" dirty="0" err="1" smtClean="0"/>
              <a:t>crestal</a:t>
            </a:r>
            <a:r>
              <a:rPr lang="en-US" sz="2800" b="1" dirty="0" smtClean="0"/>
              <a:t> </a:t>
            </a:r>
            <a:r>
              <a:rPr lang="en-US" sz="2800" b="1" dirty="0"/>
              <a:t>portion of the periodontal ligament with </a:t>
            </a:r>
            <a:r>
              <a:rPr lang="en-US" sz="2800" b="1" dirty="0" err="1"/>
              <a:t>resorption</a:t>
            </a:r>
            <a:r>
              <a:rPr lang="en-US" sz="2800" b="1" dirty="0"/>
              <a:t> of </a:t>
            </a:r>
            <a:r>
              <a:rPr lang="en-US" sz="2800" b="1" dirty="0" smtClean="0"/>
              <a:t>the adjacent </a:t>
            </a:r>
            <a:r>
              <a:rPr lang="en-US" sz="2800" b="1" dirty="0"/>
              <a:t>bone. </a:t>
            </a:r>
            <a:endParaRPr lang="en-US" sz="2800" b="1" dirty="0" smtClean="0"/>
          </a:p>
          <a:p>
            <a:pPr algn="just">
              <a:lnSpc>
                <a:spcPct val="150000"/>
              </a:lnSpc>
            </a:pPr>
            <a:r>
              <a:rPr lang="en-US" sz="2800" dirty="0" smtClean="0"/>
              <a:t>These </a:t>
            </a:r>
            <a:r>
              <a:rPr lang="en-US" sz="2800" dirty="0"/>
              <a:t>changes, which may cause the bony crest to </a:t>
            </a:r>
            <a:r>
              <a:rPr lang="en-US" sz="2800" dirty="0" smtClean="0"/>
              <a:t>have an </a:t>
            </a:r>
            <a:r>
              <a:rPr lang="en-US" sz="2800" dirty="0"/>
              <a:t>angular shape, represent adaptation of the periodontal </a:t>
            </a:r>
            <a:r>
              <a:rPr lang="en-US" sz="2800" dirty="0" smtClean="0"/>
              <a:t>tissues aimed </a:t>
            </a:r>
            <a:r>
              <a:rPr lang="en-US" sz="2800" dirty="0"/>
              <a:t>at “cushioning” increased </a:t>
            </a:r>
            <a:r>
              <a:rPr lang="en-US" sz="2800" dirty="0" err="1"/>
              <a:t>occlusal</a:t>
            </a:r>
            <a:r>
              <a:rPr lang="en-US" sz="2800" dirty="0"/>
              <a:t> forces; however, </a:t>
            </a:r>
            <a:r>
              <a:rPr lang="en-US" sz="2800" dirty="0" smtClean="0"/>
              <a:t>the modified </a:t>
            </a:r>
            <a:r>
              <a:rPr lang="en-US" sz="2800" dirty="0"/>
              <a:t>bone shape may weaken tooth support and cause </a:t>
            </a:r>
            <a:r>
              <a:rPr lang="en-US" sz="2800" dirty="0" smtClean="0"/>
              <a:t>tooth </a:t>
            </a:r>
            <a:r>
              <a:rPr lang="en-IN" sz="2800" dirty="0" smtClean="0"/>
              <a:t>mobility</a:t>
            </a:r>
            <a:r>
              <a:rPr lang="en-IN" sz="2800" dirty="0"/>
              <a:t>.</a:t>
            </a:r>
          </a:p>
        </p:txBody>
      </p:sp>
    </p:spTree>
    <p:extLst>
      <p:ext uri="{BB962C8B-B14F-4D97-AF65-F5344CB8AC3E}">
        <p14:creationId xmlns:p14="http://schemas.microsoft.com/office/powerpoint/2010/main" xmlns="" val="390151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a:t>When it is combined with inflammation, trauma from </a:t>
            </a:r>
            <a:r>
              <a:rPr lang="en-US" sz="2800" dirty="0" smtClean="0"/>
              <a:t>occlusion aggravates </a:t>
            </a:r>
            <a:r>
              <a:rPr lang="en-US" sz="2800" dirty="0"/>
              <a:t>the bone destruction caused by the inflammation </a:t>
            </a:r>
            <a:r>
              <a:rPr lang="en-US" sz="2800" dirty="0" smtClean="0"/>
              <a:t>and </a:t>
            </a:r>
            <a:r>
              <a:rPr lang="en-IN" sz="2800" dirty="0" smtClean="0"/>
              <a:t>results </a:t>
            </a:r>
            <a:r>
              <a:rPr lang="en-IN" sz="2800" dirty="0"/>
              <a:t>in bizarre bone patterns</a:t>
            </a:r>
          </a:p>
        </p:txBody>
      </p:sp>
    </p:spTree>
    <p:extLst>
      <p:ext uri="{BB962C8B-B14F-4D97-AF65-F5344CB8AC3E}">
        <p14:creationId xmlns:p14="http://schemas.microsoft.com/office/powerpoint/2010/main" xmlns="" val="154864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rgbClr val="7030A0"/>
              </a:solidFill>
              <a:latin typeface="Algerian" pitchFamily="82" charset="0"/>
            </a:endParaRPr>
          </a:p>
          <a:p>
            <a:pPr marL="0" indent="0" algn="ctr">
              <a:buNone/>
            </a:pPr>
            <a:endParaRPr lang="en-US" sz="3600" b="1" dirty="0">
              <a:solidFill>
                <a:srgbClr val="7030A0"/>
              </a:solidFill>
              <a:latin typeface="Algerian" pitchFamily="82" charset="0"/>
            </a:endParaRPr>
          </a:p>
          <a:p>
            <a:pPr marL="0" indent="0" algn="ctr">
              <a:buNone/>
            </a:pPr>
            <a:r>
              <a:rPr lang="en-US" sz="3600" b="1" dirty="0" smtClean="0">
                <a:solidFill>
                  <a:srgbClr val="7030A0"/>
                </a:solidFill>
                <a:latin typeface="Algerian" pitchFamily="82" charset="0"/>
              </a:rPr>
              <a:t>BONE DESTRUCTION CAUSED BY </a:t>
            </a:r>
          </a:p>
          <a:p>
            <a:pPr marL="0" indent="0" algn="ctr">
              <a:buNone/>
            </a:pPr>
            <a:r>
              <a:rPr lang="en-US" sz="3600" b="1" dirty="0" smtClean="0">
                <a:solidFill>
                  <a:srgbClr val="7030A0"/>
                </a:solidFill>
                <a:latin typeface="Algerian" pitchFamily="82" charset="0"/>
              </a:rPr>
              <a:t>SYSTEMIC </a:t>
            </a:r>
            <a:r>
              <a:rPr lang="en-IN" sz="3600" b="1" dirty="0" smtClean="0">
                <a:solidFill>
                  <a:srgbClr val="7030A0"/>
                </a:solidFill>
                <a:latin typeface="Algerian" pitchFamily="82" charset="0"/>
              </a:rPr>
              <a:t>DISORDERS</a:t>
            </a:r>
            <a:endParaRPr lang="en-IN" sz="3600" dirty="0">
              <a:solidFill>
                <a:srgbClr val="7030A0"/>
              </a:solidFill>
              <a:latin typeface="Algerian" pitchFamily="82" charset="0"/>
            </a:endParaRPr>
          </a:p>
        </p:txBody>
      </p:sp>
    </p:spTree>
    <p:extLst>
      <p:ext uri="{BB962C8B-B14F-4D97-AF65-F5344CB8AC3E}">
        <p14:creationId xmlns:p14="http://schemas.microsoft.com/office/powerpoint/2010/main" xmlns="" val="2398285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lnSpc>
                <a:spcPct val="150000"/>
              </a:lnSpc>
            </a:pPr>
            <a:r>
              <a:rPr lang="en-US" sz="2800" dirty="0"/>
              <a:t>This systemic influence on the response of alveolar bone, </a:t>
            </a:r>
            <a:r>
              <a:rPr lang="en-US" sz="2800" dirty="0" smtClean="0"/>
              <a:t>as envisioned </a:t>
            </a:r>
            <a:r>
              <a:rPr lang="en-US" sz="2800" dirty="0"/>
              <a:t>by Glickman during the early 1950s, considers a </a:t>
            </a:r>
            <a:r>
              <a:rPr lang="en-US" sz="2800" dirty="0" smtClean="0"/>
              <a:t>systemic regulatory </a:t>
            </a:r>
            <a:r>
              <a:rPr lang="en-US" sz="2800" dirty="0"/>
              <a:t>influence in all cases of periodontal disease. </a:t>
            </a:r>
            <a:endParaRPr lang="en-US" sz="2800" dirty="0" smtClean="0"/>
          </a:p>
          <a:p>
            <a:pPr algn="just">
              <a:lnSpc>
                <a:spcPct val="150000"/>
              </a:lnSpc>
            </a:pPr>
            <a:r>
              <a:rPr lang="en-US" sz="2800" b="1" dirty="0" smtClean="0"/>
              <a:t>In </a:t>
            </a:r>
            <a:r>
              <a:rPr lang="en-US" sz="2800" b="1" dirty="0"/>
              <a:t>addition </a:t>
            </a:r>
            <a:r>
              <a:rPr lang="en-US" sz="2800" b="1" dirty="0" smtClean="0"/>
              <a:t>to the </a:t>
            </a:r>
            <a:r>
              <a:rPr lang="en-US" sz="2800" b="1" dirty="0"/>
              <a:t>virulence of plaque bacteria, the nature of the systemic </a:t>
            </a:r>
            <a:r>
              <a:rPr lang="en-US" sz="2800" b="1" dirty="0" smtClean="0"/>
              <a:t>component rather </a:t>
            </a:r>
            <a:r>
              <a:rPr lang="en-US" sz="2800" b="1" dirty="0"/>
              <a:t>than its presence or absence influences the severity of </a:t>
            </a:r>
            <a:r>
              <a:rPr lang="en-US" sz="2800" b="1" dirty="0" smtClean="0"/>
              <a:t>the periodontal </a:t>
            </a:r>
            <a:r>
              <a:rPr lang="en-US" sz="2800" b="1" dirty="0"/>
              <a:t>destruction. This was called the </a:t>
            </a:r>
            <a:r>
              <a:rPr lang="en-US" sz="2800" b="1" dirty="0" smtClean="0">
                <a:solidFill>
                  <a:srgbClr val="0070C0"/>
                </a:solidFill>
              </a:rPr>
              <a:t>BONE FACTOR CONCEPT</a:t>
            </a:r>
            <a:endParaRPr lang="en-IN" sz="2800" b="1" dirty="0">
              <a:solidFill>
                <a:srgbClr val="0070C0"/>
              </a:solidFill>
            </a:endParaRPr>
          </a:p>
        </p:txBody>
      </p:sp>
    </p:spTree>
    <p:extLst>
      <p:ext uri="{BB962C8B-B14F-4D97-AF65-F5344CB8AC3E}">
        <p14:creationId xmlns:p14="http://schemas.microsoft.com/office/powerpoint/2010/main" xmlns="" val="106500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algn="just">
              <a:lnSpc>
                <a:spcPct val="160000"/>
              </a:lnSpc>
            </a:pPr>
            <a:r>
              <a:rPr lang="en-IN" dirty="0"/>
              <a:t>Osteoporosis is </a:t>
            </a:r>
            <a:r>
              <a:rPr lang="en-IN" dirty="0" smtClean="0"/>
              <a:t>a </a:t>
            </a:r>
            <a:r>
              <a:rPr lang="en-US" dirty="0" smtClean="0"/>
              <a:t>physiologic </a:t>
            </a:r>
            <a:r>
              <a:rPr lang="en-US" dirty="0"/>
              <a:t>condition of postmenopausal women that results in </a:t>
            </a:r>
            <a:r>
              <a:rPr lang="en-US" dirty="0" smtClean="0"/>
              <a:t>the loss </a:t>
            </a:r>
            <a:r>
              <a:rPr lang="en-US" dirty="0"/>
              <a:t>of bone mineral content as well as structural bone changes.</a:t>
            </a:r>
          </a:p>
          <a:p>
            <a:pPr algn="just">
              <a:lnSpc>
                <a:spcPct val="160000"/>
              </a:lnSpc>
            </a:pPr>
            <a:r>
              <a:rPr lang="en-US" b="1" dirty="0"/>
              <a:t>Periodontitis and osteoporosis</a:t>
            </a:r>
            <a:r>
              <a:rPr lang="en-US" dirty="0"/>
              <a:t> share a number of risk factors (e.g</a:t>
            </a:r>
            <a:r>
              <a:rPr lang="en-US" dirty="0" smtClean="0"/>
              <a:t>., aging</a:t>
            </a:r>
            <a:r>
              <a:rPr lang="en-US" dirty="0"/>
              <a:t>, smoking, certain diseases, medications that interfere </a:t>
            </a:r>
            <a:r>
              <a:rPr lang="en-US" dirty="0" smtClean="0"/>
              <a:t>with healing).</a:t>
            </a:r>
          </a:p>
          <a:p>
            <a:pPr algn="just">
              <a:lnSpc>
                <a:spcPct val="160000"/>
              </a:lnSpc>
            </a:pPr>
            <a:r>
              <a:rPr lang="en-US" dirty="0" smtClean="0"/>
              <a:t>Some </a:t>
            </a:r>
            <a:r>
              <a:rPr lang="en-US" dirty="0"/>
              <a:t>studies show a relationship between skeletal </a:t>
            </a:r>
            <a:r>
              <a:rPr lang="en-US" dirty="0" smtClean="0"/>
              <a:t>density and </a:t>
            </a:r>
            <a:r>
              <a:rPr lang="en-US" dirty="0"/>
              <a:t>oral bone density; between </a:t>
            </a:r>
            <a:r>
              <a:rPr lang="en-US" dirty="0" err="1"/>
              <a:t>crestal</a:t>
            </a:r>
            <a:r>
              <a:rPr lang="en-US" dirty="0"/>
              <a:t> height and residual </a:t>
            </a:r>
            <a:r>
              <a:rPr lang="en-US" dirty="0" smtClean="0"/>
              <a:t>ridge </a:t>
            </a:r>
            <a:r>
              <a:rPr lang="en-US" dirty="0" err="1" smtClean="0"/>
              <a:t>resorption</a:t>
            </a:r>
            <a:r>
              <a:rPr lang="en-US" dirty="0"/>
              <a:t>; and between osteopenia and periodontitis, tooth </a:t>
            </a:r>
            <a:r>
              <a:rPr lang="en-US" dirty="0" smtClean="0"/>
              <a:t>mobility, </a:t>
            </a:r>
            <a:r>
              <a:rPr lang="en-IN" dirty="0" smtClean="0"/>
              <a:t>and </a:t>
            </a:r>
            <a:r>
              <a:rPr lang="en-IN" dirty="0"/>
              <a:t>tooth loss</a:t>
            </a:r>
          </a:p>
        </p:txBody>
      </p:sp>
    </p:spTree>
    <p:extLst>
      <p:ext uri="{BB962C8B-B14F-4D97-AF65-F5344CB8AC3E}">
        <p14:creationId xmlns:p14="http://schemas.microsoft.com/office/powerpoint/2010/main" xmlns="" val="194112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a:t>Periodontal bone loss may also occur with generalized </a:t>
            </a:r>
            <a:r>
              <a:rPr lang="en-US" sz="2800" dirty="0" smtClean="0"/>
              <a:t>skeletal </a:t>
            </a:r>
            <a:r>
              <a:rPr lang="en-IN" sz="2800" dirty="0" smtClean="0"/>
              <a:t>disturbances </a:t>
            </a:r>
            <a:r>
              <a:rPr lang="en-IN" sz="2800" dirty="0"/>
              <a:t>(e.g., hyperparathyroidism, </a:t>
            </a:r>
            <a:r>
              <a:rPr lang="en-IN" sz="2800" dirty="0" err="1"/>
              <a:t>leukemia</a:t>
            </a:r>
            <a:r>
              <a:rPr lang="en-IN" sz="2800" dirty="0"/>
              <a:t>, </a:t>
            </a:r>
            <a:r>
              <a:rPr lang="en-IN" sz="2800" dirty="0" err="1"/>
              <a:t>histiocytosis</a:t>
            </a:r>
            <a:r>
              <a:rPr lang="en-IN" sz="2800" dirty="0"/>
              <a:t> X) </a:t>
            </a:r>
            <a:r>
              <a:rPr lang="en-IN" sz="2800" dirty="0" smtClean="0"/>
              <a:t>via </a:t>
            </a:r>
            <a:r>
              <a:rPr lang="en-US" sz="2800" dirty="0" smtClean="0"/>
              <a:t>mechanisms </a:t>
            </a:r>
            <a:r>
              <a:rPr lang="en-US" sz="2800" dirty="0"/>
              <a:t>that may be totally unrelated to the usual </a:t>
            </a:r>
            <a:r>
              <a:rPr lang="en-US" sz="2800" dirty="0" smtClean="0"/>
              <a:t>periodontal </a:t>
            </a:r>
            <a:r>
              <a:rPr lang="en-IN" sz="2800" dirty="0" smtClean="0"/>
              <a:t>problem</a:t>
            </a:r>
            <a:r>
              <a:rPr lang="en-IN" sz="2800" dirty="0"/>
              <a:t>.</a:t>
            </a:r>
          </a:p>
        </p:txBody>
      </p:sp>
    </p:spTree>
    <p:extLst>
      <p:ext uri="{BB962C8B-B14F-4D97-AF65-F5344CB8AC3E}">
        <p14:creationId xmlns:p14="http://schemas.microsoft.com/office/powerpoint/2010/main" xmlns="" val="1414758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Autofit/>
          </a:bodyPr>
          <a:lstStyle/>
          <a:p>
            <a:r>
              <a:rPr lang="en-US" sz="4000" dirty="0" smtClean="0">
                <a:solidFill>
                  <a:srgbClr val="7030A0"/>
                </a:solidFill>
                <a:latin typeface="Algerian" pitchFamily="82" charset="0"/>
                <a:ea typeface="Verdana" pitchFamily="34" charset="0"/>
                <a:cs typeface="Verdana" pitchFamily="34" charset="0"/>
              </a:rPr>
              <a:t>FACTORS DETERMINING BONE MORPHOLOGY</a:t>
            </a:r>
            <a:endParaRPr lang="en-US" sz="4000" dirty="0">
              <a:solidFill>
                <a:srgbClr val="7030A0"/>
              </a:solidFill>
              <a:latin typeface="Algerian" pitchFamily="82"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lnSpc>
                <a:spcPct val="150000"/>
              </a:lnSpc>
              <a:buFont typeface="Wingdings" pitchFamily="2" charset="2"/>
              <a:buChar char="Ø"/>
            </a:pPr>
            <a:r>
              <a:rPr lang="en-US" sz="2400" b="1" dirty="0" smtClean="0">
                <a:solidFill>
                  <a:schemeClr val="accent6">
                    <a:lumMod val="50000"/>
                  </a:schemeClr>
                </a:solidFill>
                <a:latin typeface="Times New Roman" pitchFamily="18" charset="0"/>
                <a:cs typeface="Times New Roman" pitchFamily="18" charset="0"/>
              </a:rPr>
              <a:t>Various factors are:</a:t>
            </a:r>
          </a:p>
          <a:p>
            <a:pPr marL="914400" lvl="1" indent="-457200" algn="just">
              <a:lnSpc>
                <a:spcPct val="150000"/>
              </a:lnSpc>
              <a:buFont typeface="+mj-lt"/>
              <a:buAutoNum type="alphaUcPeriod"/>
            </a:pPr>
            <a:r>
              <a:rPr lang="en-US" sz="2400" b="1" dirty="0" smtClean="0">
                <a:latin typeface="Times New Roman" pitchFamily="18" charset="0"/>
                <a:cs typeface="Times New Roman" pitchFamily="18" charset="0"/>
              </a:rPr>
              <a:t>Normal variation in alveolar bone </a:t>
            </a:r>
          </a:p>
          <a:p>
            <a:pPr marL="914400" lvl="1" indent="-457200" algn="just">
              <a:lnSpc>
                <a:spcPct val="150000"/>
              </a:lnSpc>
              <a:buFont typeface="+mj-lt"/>
              <a:buAutoNum type="alphaUcPeriod"/>
            </a:pPr>
            <a:r>
              <a:rPr lang="en-US" sz="2400" b="1" dirty="0" err="1" smtClean="0">
                <a:latin typeface="Times New Roman" pitchFamily="18" charset="0"/>
                <a:cs typeface="Times New Roman" pitchFamily="18" charset="0"/>
              </a:rPr>
              <a:t>Exostoses</a:t>
            </a:r>
            <a:r>
              <a:rPr lang="en-US" sz="2400" b="1" dirty="0" smtClean="0">
                <a:latin typeface="Times New Roman" pitchFamily="18" charset="0"/>
                <a:cs typeface="Times New Roman" pitchFamily="18" charset="0"/>
              </a:rPr>
              <a:t> </a:t>
            </a:r>
          </a:p>
          <a:p>
            <a:pPr marL="914400" lvl="1" indent="-457200" algn="just">
              <a:lnSpc>
                <a:spcPct val="150000"/>
              </a:lnSpc>
              <a:buFont typeface="+mj-lt"/>
              <a:buAutoNum type="alphaUcPeriod"/>
            </a:pPr>
            <a:r>
              <a:rPr lang="en-US" sz="2400" b="1" dirty="0" smtClean="0">
                <a:latin typeface="Times New Roman" pitchFamily="18" charset="0"/>
                <a:cs typeface="Times New Roman" pitchFamily="18" charset="0"/>
              </a:rPr>
              <a:t>Trauma from occlusion </a:t>
            </a:r>
          </a:p>
          <a:p>
            <a:pPr marL="914400" lvl="1" indent="-457200" algn="just">
              <a:lnSpc>
                <a:spcPct val="150000"/>
              </a:lnSpc>
              <a:buFont typeface="+mj-lt"/>
              <a:buAutoNum type="alphaUcPeriod"/>
            </a:pPr>
            <a:r>
              <a:rPr lang="en-US" sz="2400" b="1" dirty="0" smtClean="0">
                <a:latin typeface="Times New Roman" pitchFamily="18" charset="0"/>
                <a:cs typeface="Times New Roman" pitchFamily="18" charset="0"/>
              </a:rPr>
              <a:t>Buttressing bone formation (</a:t>
            </a:r>
            <a:r>
              <a:rPr lang="en-US" sz="2400" b="1" dirty="0" err="1" smtClean="0">
                <a:latin typeface="Times New Roman" pitchFamily="18" charset="0"/>
                <a:cs typeface="Times New Roman" pitchFamily="18" charset="0"/>
              </a:rPr>
              <a:t>lipping</a:t>
            </a:r>
            <a:r>
              <a:rPr lang="en-US" sz="2400" b="1" dirty="0" smtClean="0">
                <a:latin typeface="Times New Roman" pitchFamily="18" charset="0"/>
                <a:cs typeface="Times New Roman" pitchFamily="18" charset="0"/>
              </a:rPr>
              <a:t>)</a:t>
            </a:r>
          </a:p>
          <a:p>
            <a:pPr marL="914400" lvl="1" indent="-457200" algn="just">
              <a:lnSpc>
                <a:spcPct val="150000"/>
              </a:lnSpc>
              <a:buFont typeface="+mj-lt"/>
              <a:buAutoNum type="alphaUcPeriod"/>
            </a:pPr>
            <a:r>
              <a:rPr lang="en-US" sz="2400" b="1" dirty="0" smtClean="0">
                <a:latin typeface="Times New Roman" pitchFamily="18" charset="0"/>
                <a:cs typeface="Times New Roman" pitchFamily="18" charset="0"/>
              </a:rPr>
              <a:t>Food impaction </a:t>
            </a:r>
          </a:p>
          <a:p>
            <a:pPr marL="914400" lvl="1" indent="-457200" algn="just">
              <a:lnSpc>
                <a:spcPct val="150000"/>
              </a:lnSpc>
              <a:buFont typeface="+mj-lt"/>
              <a:buAutoNum type="alphaUcPeriod"/>
            </a:pPr>
            <a:r>
              <a:rPr lang="en-US" sz="2400" b="1" dirty="0" smtClean="0">
                <a:latin typeface="Times New Roman" pitchFamily="18" charset="0"/>
                <a:cs typeface="Times New Roman" pitchFamily="18" charset="0"/>
              </a:rPr>
              <a:t>Aggressive periodontitis </a:t>
            </a:r>
          </a:p>
          <a:p>
            <a:pPr algn="just">
              <a:lnSpc>
                <a:spcPct val="150000"/>
              </a:lnSpc>
              <a:buFont typeface="Wingdings" pitchFamily="2" charset="2"/>
              <a:buChar char="Ø"/>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FF0000"/>
                </a:solidFill>
                <a:latin typeface="Times New Roman" pitchFamily="18" charset="0"/>
                <a:cs typeface="Times New Roman" pitchFamily="18" charset="0"/>
              </a:rPr>
              <a:t>CONTENTS</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IN" sz="2800" dirty="0" smtClean="0">
                <a:latin typeface="Times New Roman" pitchFamily="18" charset="0"/>
                <a:cs typeface="Times New Roman" pitchFamily="18" charset="0"/>
              </a:rPr>
              <a:t>Factors determining bone morphology in periodontal </a:t>
            </a:r>
            <a:r>
              <a:rPr lang="en-IN" sz="2800" dirty="0" smtClean="0">
                <a:latin typeface="Times New Roman" pitchFamily="18" charset="0"/>
                <a:cs typeface="Times New Roman" pitchFamily="18" charset="0"/>
              </a:rPr>
              <a:t>disease</a:t>
            </a:r>
          </a:p>
          <a:p>
            <a:pPr algn="ctr">
              <a:lnSpc>
                <a:spcPct val="150000"/>
              </a:lnSpc>
              <a:buNone/>
            </a:pPr>
            <a:r>
              <a:rPr lang="en-US" sz="2800" b="1" dirty="0" smtClean="0">
                <a:latin typeface="Times New Roman" pitchFamily="18" charset="0"/>
                <a:cs typeface="Times New Roman" pitchFamily="18" charset="0"/>
              </a:rPr>
              <a:t>PART-II</a:t>
            </a:r>
            <a:endParaRPr lang="en-IN" sz="2800" b="1" dirty="0" smtClean="0">
              <a:latin typeface="Times New Roman" pitchFamily="18" charset="0"/>
              <a:cs typeface="Times New Roman" pitchFamily="18" charset="0"/>
            </a:endParaRPr>
          </a:p>
          <a:p>
            <a:pPr algn="just">
              <a:lnSpc>
                <a:spcPct val="150000"/>
              </a:lnSpc>
            </a:pPr>
            <a:r>
              <a:rPr lang="en-IN" sz="2800" dirty="0" smtClean="0">
                <a:latin typeface="Times New Roman" pitchFamily="18" charset="0"/>
                <a:cs typeface="Times New Roman" pitchFamily="18" charset="0"/>
              </a:rPr>
              <a:t>Bone destruction patterns in Periodontal disease</a:t>
            </a:r>
          </a:p>
          <a:p>
            <a:pPr algn="just">
              <a:lnSpc>
                <a:spcPct val="150000"/>
              </a:lnSpc>
            </a:pPr>
            <a:r>
              <a:rPr lang="en-IN" sz="2800" dirty="0" smtClean="0">
                <a:latin typeface="Times New Roman" pitchFamily="18" charset="0"/>
                <a:cs typeface="Times New Roman" pitchFamily="18" charset="0"/>
              </a:rPr>
              <a:t>Conclusion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None/>
            </a:pPr>
            <a:r>
              <a:rPr lang="en-US" sz="2400" b="1" dirty="0" smtClean="0">
                <a:solidFill>
                  <a:schemeClr val="accent6">
                    <a:lumMod val="75000"/>
                  </a:schemeClr>
                </a:solidFill>
                <a:latin typeface="Times New Roman" pitchFamily="18" charset="0"/>
                <a:cs typeface="Times New Roman" pitchFamily="18" charset="0"/>
              </a:rPr>
              <a:t>Normal Variation in Alveolar Bone </a:t>
            </a:r>
          </a:p>
          <a:p>
            <a:pPr algn="just">
              <a:lnSpc>
                <a:spcPct val="150000"/>
              </a:lnSpc>
              <a:buNone/>
            </a:pPr>
            <a:r>
              <a:rPr lang="en-US" sz="2400" b="1" dirty="0" smtClean="0">
                <a:latin typeface="Times New Roman" pitchFamily="18" charset="0"/>
                <a:cs typeface="Times New Roman" pitchFamily="18" charset="0"/>
              </a:rPr>
              <a:t>	</a:t>
            </a:r>
          </a:p>
          <a:p>
            <a:pPr algn="just">
              <a:lnSpc>
                <a:spcPct val="150000"/>
              </a:lnSpc>
              <a:buNone/>
            </a:pPr>
            <a:r>
              <a:rPr lang="en-US" sz="2400" b="1" dirty="0" smtClean="0">
                <a:latin typeface="Times New Roman" pitchFamily="18" charset="0"/>
                <a:cs typeface="Times New Roman" pitchFamily="18" charset="0"/>
              </a:rPr>
              <a:t>		Considerable normal variation exists in the morphologic features of alveolar bone, which affects the osseous contours produced by periodontal disease.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2">
                    <a:lumMod val="75000"/>
                  </a:schemeClr>
                </a:solidFill>
                <a:latin typeface="Times New Roman" pitchFamily="18" charset="0"/>
                <a:cs typeface="Times New Roman" pitchFamily="18" charset="0"/>
              </a:rPr>
              <a:t>The anatomic features that substantially affect the bone-destructive pattern in periodontal disease include the following: </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The thickness, width, and </a:t>
            </a:r>
            <a:r>
              <a:rPr lang="en-US" sz="2400" b="1" dirty="0" err="1" smtClean="0">
                <a:latin typeface="Times New Roman" pitchFamily="18" charset="0"/>
                <a:cs typeface="Times New Roman" pitchFamily="18" charset="0"/>
              </a:rPr>
              <a:t>crestal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angulation</a:t>
            </a:r>
            <a:r>
              <a:rPr lang="en-US" sz="2400" b="1" dirty="0" smtClean="0">
                <a:latin typeface="Times New Roman" pitchFamily="18" charset="0"/>
                <a:cs typeface="Times New Roman" pitchFamily="18" charset="0"/>
              </a:rPr>
              <a:t> of the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septa </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The thickness of the facial and lingual alveolar plates </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The presence of fenestrations and </a:t>
            </a:r>
            <a:r>
              <a:rPr lang="en-US" sz="2400" b="1" dirty="0" err="1" smtClean="0">
                <a:latin typeface="Times New Roman" pitchFamily="18" charset="0"/>
                <a:cs typeface="Times New Roman" pitchFamily="18" charset="0"/>
              </a:rPr>
              <a:t>dehiscences</a:t>
            </a:r>
            <a:r>
              <a:rPr lang="en-US" sz="2400" b="1" dirty="0" smtClean="0">
                <a:latin typeface="Times New Roman" pitchFamily="18" charset="0"/>
                <a:cs typeface="Times New Roman" pitchFamily="18" charset="0"/>
              </a:rPr>
              <a:t> </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The alignment of the teeth </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Root and root trunk anatomy</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Root position within the alveolar process</a:t>
            </a:r>
          </a:p>
          <a:p>
            <a:pPr marL="914400" lvl="1" indent="-457200" algn="just">
              <a:lnSpc>
                <a:spcPct val="150000"/>
              </a:lnSpc>
              <a:buFont typeface="+mj-lt"/>
              <a:buAutoNum type="arabicPeriod"/>
            </a:pPr>
            <a:r>
              <a:rPr lang="en-US" sz="2400" b="1" dirty="0" smtClean="0">
                <a:latin typeface="Times New Roman" pitchFamily="18" charset="0"/>
                <a:cs typeface="Times New Roman" pitchFamily="18" charset="0"/>
              </a:rPr>
              <a:t>Proximity with another tooth surface </a:t>
            </a:r>
          </a:p>
          <a:p>
            <a:pPr algn="just">
              <a:lnSpc>
                <a:spcPct val="150000"/>
              </a:lnSpc>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None/>
            </a:pPr>
            <a:r>
              <a:rPr lang="en-US" sz="2400" b="1" dirty="0" smtClean="0">
                <a:latin typeface="Times New Roman" pitchFamily="18" charset="0"/>
                <a:cs typeface="Times New Roman" pitchFamily="18" charset="0"/>
              </a:rPr>
              <a:t> </a:t>
            </a:r>
            <a:r>
              <a:rPr lang="en-US" sz="2400" b="1" dirty="0" err="1" smtClean="0">
                <a:solidFill>
                  <a:schemeClr val="accent6">
                    <a:lumMod val="75000"/>
                  </a:schemeClr>
                </a:solidFill>
                <a:latin typeface="Times New Roman" pitchFamily="18" charset="0"/>
                <a:cs typeface="Times New Roman" pitchFamily="18" charset="0"/>
              </a:rPr>
              <a:t>Exostoses</a:t>
            </a:r>
            <a:r>
              <a:rPr lang="en-US" sz="2400" b="1" dirty="0" smtClean="0">
                <a:solidFill>
                  <a:schemeClr val="accent6">
                    <a:lumMod val="75000"/>
                  </a:schemeClr>
                </a:solidFill>
                <a:latin typeface="Times New Roman" pitchFamily="18" charset="0"/>
                <a:cs typeface="Times New Roman" pitchFamily="18" charset="0"/>
              </a:rPr>
              <a:t> </a:t>
            </a:r>
          </a:p>
          <a:p>
            <a:pPr algn="just">
              <a:lnSpc>
                <a:spcPct val="150000"/>
              </a:lnSpc>
              <a:buFont typeface="Wingdings" pitchFamily="2" charset="2"/>
              <a:buChar char="q"/>
            </a:pPr>
            <a:r>
              <a:rPr lang="en-US" sz="2400" b="1" dirty="0" err="1" smtClean="0">
                <a:latin typeface="Times New Roman" pitchFamily="18" charset="0"/>
                <a:cs typeface="Times New Roman" pitchFamily="18" charset="0"/>
              </a:rPr>
              <a:t>Exostoses</a:t>
            </a:r>
            <a:r>
              <a:rPr lang="en-US" sz="2400" b="1" dirty="0" smtClean="0">
                <a:latin typeface="Times New Roman" pitchFamily="18" charset="0"/>
                <a:cs typeface="Times New Roman" pitchFamily="18" charset="0"/>
              </a:rPr>
              <a:t> are outgrowths of bone of varied size and shape. Palatal </a:t>
            </a:r>
            <a:r>
              <a:rPr lang="en-US" sz="2400" b="1" dirty="0" err="1" smtClean="0">
                <a:latin typeface="Times New Roman" pitchFamily="18" charset="0"/>
                <a:cs typeface="Times New Roman" pitchFamily="18" charset="0"/>
              </a:rPr>
              <a:t>exostoses</a:t>
            </a:r>
            <a:r>
              <a:rPr lang="en-US" sz="2400" b="1" dirty="0" smtClean="0">
                <a:latin typeface="Times New Roman" pitchFamily="18" charset="0"/>
                <a:cs typeface="Times New Roman" pitchFamily="18" charset="0"/>
              </a:rPr>
              <a:t> have been found in 40% of human skulls.</a:t>
            </a:r>
          </a:p>
          <a:p>
            <a:pPr algn="just">
              <a:lnSpc>
                <a:spcPct val="150000"/>
              </a:lnSpc>
              <a:buFont typeface="Wingdings" pitchFamily="2" charset="2"/>
              <a:buChar char="q"/>
            </a:pPr>
            <a:r>
              <a:rPr lang="en-US" sz="2400" b="1" dirty="0" smtClean="0">
                <a:latin typeface="Times New Roman" pitchFamily="18" charset="0"/>
                <a:cs typeface="Times New Roman" pitchFamily="18" charset="0"/>
              </a:rPr>
              <a:t>They can occur as small nodules, large nodules, sharp ridges, spike-like projections, or any combination of these. </a:t>
            </a:r>
          </a:p>
        </p:txBody>
      </p:sp>
      <p:pic>
        <p:nvPicPr>
          <p:cNvPr id="4" name="Picture 2"/>
          <p:cNvPicPr>
            <a:picLocks noChangeAspect="1" noChangeArrowheads="1"/>
          </p:cNvPicPr>
          <p:nvPr/>
        </p:nvPicPr>
        <p:blipFill>
          <a:blip r:embed="rId2" cstate="print"/>
          <a:srcRect/>
          <a:stretch>
            <a:fillRect/>
          </a:stretch>
        </p:blipFill>
        <p:spPr bwMode="auto">
          <a:xfrm>
            <a:off x="2590800" y="3581400"/>
            <a:ext cx="4495800" cy="2989707"/>
          </a:xfrm>
          <a:prstGeom prst="rect">
            <a:avLst/>
          </a:prstGeom>
          <a:noFill/>
          <a:ln w="50800">
            <a:solidFill>
              <a:schemeClr val="accent6">
                <a:lumMod val="75000"/>
              </a:schemeClr>
            </a:solid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6">
                    <a:lumMod val="75000"/>
                  </a:schemeClr>
                </a:solidFill>
                <a:latin typeface="Times New Roman" pitchFamily="18" charset="0"/>
                <a:cs typeface="Times New Roman" pitchFamily="18" charset="0"/>
              </a:rPr>
              <a:t>Trauma from Occlusion </a:t>
            </a:r>
          </a:p>
          <a:p>
            <a:pPr algn="just">
              <a:lnSpc>
                <a:spcPct val="150000"/>
              </a:lnSpc>
              <a:buNone/>
            </a:pPr>
            <a:r>
              <a:rPr lang="en-US" sz="2400" b="1" dirty="0" smtClean="0">
                <a:latin typeface="Times New Roman" pitchFamily="18" charset="0"/>
                <a:cs typeface="Times New Roman" pitchFamily="18" charset="0"/>
              </a:rPr>
              <a:t>    		Trauma from occlusion may be a factor in determining the dimension and shape of bone deformities. </a:t>
            </a:r>
          </a:p>
          <a:p>
            <a:pPr algn="just">
              <a:lnSpc>
                <a:spcPct val="150000"/>
              </a:lnSpc>
              <a:buFont typeface="Wingdings" pitchFamily="2" charset="2"/>
              <a:buChar char="§"/>
            </a:pPr>
            <a:r>
              <a:rPr lang="en-US" sz="2400" b="1" dirty="0" smtClean="0">
                <a:latin typeface="Times New Roman" pitchFamily="18" charset="0"/>
                <a:cs typeface="Times New Roman" pitchFamily="18" charset="0"/>
              </a:rPr>
              <a:t>It may cause a thickening of the cervical margin of alveolar bone or a change in the morphology of the bone (e.g., angular defects, buttressing bone) on which inflammatory changes will later be superimposed.</a:t>
            </a:r>
          </a:p>
          <a:p>
            <a:pPr algn="just">
              <a:lnSpc>
                <a:spcPct val="150000"/>
              </a:lnSpc>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6">
                    <a:lumMod val="75000"/>
                  </a:schemeClr>
                </a:solidFill>
                <a:latin typeface="Times New Roman" pitchFamily="18" charset="0"/>
                <a:cs typeface="Times New Roman" pitchFamily="18" charset="0"/>
              </a:rPr>
              <a:t>Buttressing Bone Formation (</a:t>
            </a:r>
            <a:r>
              <a:rPr lang="en-US" sz="2400" b="1" dirty="0" err="1" smtClean="0">
                <a:solidFill>
                  <a:schemeClr val="accent6">
                    <a:lumMod val="75000"/>
                  </a:schemeClr>
                </a:solidFill>
                <a:latin typeface="Times New Roman" pitchFamily="18" charset="0"/>
                <a:cs typeface="Times New Roman" pitchFamily="18" charset="0"/>
              </a:rPr>
              <a:t>Lipping</a:t>
            </a:r>
            <a:r>
              <a:rPr lang="en-US" sz="2400" b="1" dirty="0" smtClean="0">
                <a:solidFill>
                  <a:schemeClr val="accent6">
                    <a:lumMod val="75000"/>
                  </a:schemeClr>
                </a:solidFill>
                <a:latin typeface="Times New Roman" pitchFamily="18" charset="0"/>
                <a:cs typeface="Times New Roman" pitchFamily="18" charset="0"/>
              </a:rPr>
              <a:t>) </a:t>
            </a:r>
          </a:p>
          <a:p>
            <a:pPr algn="just">
              <a:lnSpc>
                <a:spcPct val="150000"/>
              </a:lnSpc>
              <a:buFont typeface="Wingdings" pitchFamily="2" charset="2"/>
              <a:buChar char="q"/>
            </a:pPr>
            <a:r>
              <a:rPr lang="en-US" sz="2400" b="1" dirty="0" smtClean="0">
                <a:latin typeface="Times New Roman" pitchFamily="18" charset="0"/>
                <a:cs typeface="Times New Roman" pitchFamily="18" charset="0"/>
              </a:rPr>
              <a:t>Bone formation sometimes occurs in an attempt to buttress bony </a:t>
            </a:r>
            <a:r>
              <a:rPr lang="en-US" sz="2400" b="1" dirty="0" err="1" smtClean="0">
                <a:latin typeface="Times New Roman" pitchFamily="18" charset="0"/>
                <a:cs typeface="Times New Roman" pitchFamily="18" charset="0"/>
              </a:rPr>
              <a:t>trabeculae</a:t>
            </a:r>
            <a:r>
              <a:rPr lang="en-US" sz="2400" b="1" dirty="0" smtClean="0">
                <a:latin typeface="Times New Roman" pitchFamily="18" charset="0"/>
                <a:cs typeface="Times New Roman" pitchFamily="18" charset="0"/>
              </a:rPr>
              <a:t> weakened by resorption. </a:t>
            </a:r>
          </a:p>
          <a:p>
            <a:pPr algn="just">
              <a:lnSpc>
                <a:spcPct val="150000"/>
              </a:lnSpc>
              <a:buFont typeface="Wingdings" pitchFamily="2" charset="2"/>
              <a:buChar char="q"/>
            </a:pPr>
            <a:r>
              <a:rPr lang="en-US" sz="2400" b="1" dirty="0" smtClean="0">
                <a:latin typeface="Times New Roman" pitchFamily="18" charset="0"/>
                <a:cs typeface="Times New Roman" pitchFamily="18" charset="0"/>
              </a:rPr>
              <a:t>When it occurs within the jaw, it is termed </a:t>
            </a:r>
            <a:r>
              <a:rPr lang="en-US" sz="2400" b="1" i="1" dirty="0" smtClean="0">
                <a:solidFill>
                  <a:srgbClr val="00B050"/>
                </a:solidFill>
                <a:latin typeface="Times New Roman" pitchFamily="18" charset="0"/>
                <a:cs typeface="Times New Roman" pitchFamily="18" charset="0"/>
              </a:rPr>
              <a:t>central buttressing bone formation</a:t>
            </a:r>
            <a:r>
              <a:rPr lang="en-US" sz="2400" b="1" i="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When it occurs on the external surface, it is referred to as </a:t>
            </a:r>
            <a:r>
              <a:rPr lang="en-US" sz="2400" b="1" i="1" dirty="0" smtClean="0">
                <a:solidFill>
                  <a:srgbClr val="00B050"/>
                </a:solidFill>
                <a:latin typeface="Times New Roman" pitchFamily="18" charset="0"/>
                <a:cs typeface="Times New Roman" pitchFamily="18" charset="0"/>
              </a:rPr>
              <a:t>peripheral buttressing bone formation</a:t>
            </a:r>
            <a:r>
              <a:rPr lang="en-US" sz="2400" b="1" i="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algn="just">
              <a:lnSpc>
                <a:spcPct val="150000"/>
              </a:lnSpc>
              <a:buFont typeface="Wingdings" pitchFamily="2" charset="2"/>
              <a:buChar char="q"/>
            </a:pPr>
            <a:r>
              <a:rPr lang="en-US" sz="2400" b="1" dirty="0" smtClean="0">
                <a:latin typeface="Times New Roman" pitchFamily="18" charset="0"/>
                <a:cs typeface="Times New Roman" pitchFamily="18" charset="0"/>
              </a:rPr>
              <a:t>The latter may cause bulging of the bone contour, termed </a:t>
            </a:r>
            <a:r>
              <a:rPr lang="en-US" sz="2400" b="1" i="1" dirty="0" err="1" smtClean="0">
                <a:solidFill>
                  <a:srgbClr val="00B050"/>
                </a:solidFill>
                <a:latin typeface="Times New Roman" pitchFamily="18" charset="0"/>
                <a:cs typeface="Times New Roman" pitchFamily="18" charset="0"/>
              </a:rPr>
              <a:t>lipping</a:t>
            </a:r>
            <a:r>
              <a:rPr lang="en-US" sz="2400" b="1" i="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which sometimes accompanies the production of osseous craters and angular defects</a:t>
            </a:r>
          </a:p>
          <a:p>
            <a:pPr algn="just">
              <a:lnSpc>
                <a:spcPct val="150000"/>
              </a:lnSpc>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6">
                    <a:lumMod val="75000"/>
                  </a:schemeClr>
                </a:solidFill>
                <a:latin typeface="Times New Roman" pitchFamily="18" charset="0"/>
                <a:cs typeface="Times New Roman" pitchFamily="18" charset="0"/>
              </a:rPr>
              <a:t>Food Impaction </a:t>
            </a:r>
          </a:p>
          <a:p>
            <a:pPr algn="just">
              <a:lnSpc>
                <a:spcPct val="150000"/>
              </a:lnSpc>
              <a:buFont typeface="Wingdings" pitchFamily="2" charset="2"/>
              <a:buChar char="q"/>
            </a:pP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bone defects often occur where proximal contact is abnormal or absent. </a:t>
            </a:r>
          </a:p>
          <a:p>
            <a:pPr algn="just">
              <a:lnSpc>
                <a:spcPct val="150000"/>
              </a:lnSpc>
              <a:buFont typeface="Wingdings" pitchFamily="2" charset="2"/>
              <a:buChar char="q"/>
            </a:pPr>
            <a:r>
              <a:rPr lang="en-US" sz="2400" b="1" dirty="0" smtClean="0">
                <a:latin typeface="Times New Roman" pitchFamily="18" charset="0"/>
                <a:cs typeface="Times New Roman" pitchFamily="18" charset="0"/>
              </a:rPr>
              <a:t>Pressure and irritation from food impaction contribute to the inverted bone architecture.</a:t>
            </a:r>
          </a:p>
          <a:p>
            <a:pPr algn="just">
              <a:lnSpc>
                <a:spcPct val="150000"/>
              </a:lnSpc>
              <a:buFont typeface="Wingdings" pitchFamily="2" charset="2"/>
              <a:buChar char="q"/>
            </a:pPr>
            <a:r>
              <a:rPr lang="en-US" sz="2400" b="1" dirty="0" smtClean="0">
                <a:latin typeface="Times New Roman" pitchFamily="18" charset="0"/>
                <a:cs typeface="Times New Roman" pitchFamily="18" charset="0"/>
              </a:rPr>
              <a:t> In some cases the poor proximal relationship may result from a shift in tooth position because of extensive bone destruction preceding food impaction. In such patients, food impaction is a complicating factor rather than the cause of the bone defect</a:t>
            </a:r>
          </a:p>
          <a:p>
            <a:pPr algn="just">
              <a:lnSpc>
                <a:spcPct val="150000"/>
              </a:lnSpc>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6">
                    <a:lumMod val="75000"/>
                  </a:schemeClr>
                </a:solidFill>
                <a:latin typeface="Times New Roman" pitchFamily="18" charset="0"/>
                <a:cs typeface="Times New Roman" pitchFamily="18" charset="0"/>
              </a:rPr>
              <a:t>Aggressive Periodontitis </a:t>
            </a:r>
          </a:p>
          <a:p>
            <a:pPr algn="just">
              <a:lnSpc>
                <a:spcPct val="150000"/>
              </a:lnSpc>
              <a:buFont typeface="Wingdings" pitchFamily="2" charset="2"/>
              <a:buChar char="q"/>
            </a:pPr>
            <a:r>
              <a:rPr lang="en-US" sz="2400" b="1" dirty="0" smtClean="0">
                <a:latin typeface="Times New Roman" pitchFamily="18" charset="0"/>
                <a:cs typeface="Times New Roman" pitchFamily="18" charset="0"/>
              </a:rPr>
              <a:t>A vertical or angular pattern of alveolar bone destruction is found around the first molars in aggressive periodontitis</a:t>
            </a:r>
          </a:p>
          <a:p>
            <a:pPr algn="just">
              <a:lnSpc>
                <a:spcPct val="150000"/>
              </a:lnSpc>
              <a:buFont typeface="Wingdings" pitchFamily="2" charset="2"/>
              <a:buChar char="q"/>
            </a:pPr>
            <a:r>
              <a:rPr lang="en-US" sz="2400" b="1" dirty="0" smtClean="0">
                <a:solidFill>
                  <a:srgbClr val="00B050"/>
                </a:solidFill>
                <a:latin typeface="Times New Roman" pitchFamily="18" charset="0"/>
                <a:cs typeface="Times New Roman" pitchFamily="18" charset="0"/>
              </a:rPr>
              <a:t>Two types: </a:t>
            </a:r>
            <a:r>
              <a:rPr lang="en-US" sz="2400" b="1" dirty="0" smtClean="0">
                <a:latin typeface="Times New Roman" pitchFamily="18" charset="0"/>
                <a:cs typeface="Times New Roman" pitchFamily="18" charset="0"/>
              </a:rPr>
              <a:t>Localized aggressive periodontitis (LAP) </a:t>
            </a:r>
          </a:p>
          <a:p>
            <a:pPr algn="just">
              <a:lnSpc>
                <a:spcPct val="150000"/>
              </a:lnSpc>
              <a:buNone/>
            </a:pPr>
            <a:r>
              <a:rPr lang="en-US" sz="2400" b="1" dirty="0" smtClean="0">
                <a:latin typeface="Times New Roman" pitchFamily="18" charset="0"/>
                <a:cs typeface="Times New Roman" pitchFamily="18" charset="0"/>
              </a:rPr>
              <a:t>                       Generalized aggressive periodontitis (GAP)</a:t>
            </a:r>
            <a:endParaRPr lang="en-US" sz="2400" dirty="0" smtClean="0">
              <a:latin typeface="Times New Roman" pitchFamily="18" charset="0"/>
              <a:cs typeface="Times New Roman" pitchFamily="18" charset="0"/>
            </a:endParaRPr>
          </a:p>
          <a:p>
            <a:pPr algn="just">
              <a:lnSpc>
                <a:spcPct val="150000"/>
              </a:lnSpc>
              <a:buNone/>
            </a:pPr>
            <a:endParaRPr lang="en-US" sz="2400" dirty="0" smtClean="0"/>
          </a:p>
          <a:p>
            <a:pPr algn="just">
              <a:lnSpc>
                <a:spcPct val="150000"/>
              </a:lnSpc>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esktop\Seminar 3\Perio_assignment_Aggressive_Perio.jpg"/>
          <p:cNvPicPr/>
          <p:nvPr/>
        </p:nvPicPr>
        <p:blipFill>
          <a:blip r:embed="rId2" cstate="print"/>
          <a:srcRect/>
          <a:stretch>
            <a:fillRect/>
          </a:stretch>
        </p:blipFill>
        <p:spPr bwMode="auto">
          <a:xfrm>
            <a:off x="762000" y="533400"/>
            <a:ext cx="7467600" cy="5791200"/>
          </a:xfrm>
          <a:prstGeom prst="rect">
            <a:avLst/>
          </a:prstGeom>
          <a:noFill/>
          <a:ln w="508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1752600"/>
            <a:ext cx="7543800" cy="3124200"/>
          </a:xfrm>
          <a:prstGeom prst="roundRect">
            <a:avLst/>
          </a:prstGeom>
          <a:solidFill>
            <a:schemeClr val="accent6">
              <a:lumMod val="75000"/>
              <a:alpha val="9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828800"/>
            <a:ext cx="8229600" cy="2819400"/>
          </a:xfrm>
        </p:spPr>
        <p:txBody>
          <a:bodyPr>
            <a:noAutofit/>
          </a:bodyPr>
          <a:lstStyle/>
          <a:p>
            <a:pPr>
              <a:lnSpc>
                <a:spcPct val="170000"/>
              </a:lnSpc>
            </a:pPr>
            <a:r>
              <a:rPr lang="en-US" sz="3600" b="1" dirty="0" smtClean="0">
                <a:latin typeface="Verdana" pitchFamily="34" charset="0"/>
                <a:ea typeface="Verdana" pitchFamily="34" charset="0"/>
                <a:cs typeface="Verdana" pitchFamily="34" charset="0"/>
              </a:rPr>
              <a:t>BONE DESTRUCTION</a:t>
            </a:r>
            <a:br>
              <a:rPr lang="en-US" sz="3600" b="1" dirty="0" smtClean="0">
                <a:latin typeface="Verdana" pitchFamily="34" charset="0"/>
                <a:ea typeface="Verdana" pitchFamily="34" charset="0"/>
                <a:cs typeface="Verdana" pitchFamily="34" charset="0"/>
              </a:rPr>
            </a:br>
            <a:r>
              <a:rPr lang="en-US" sz="3600" b="1" dirty="0" smtClean="0">
                <a:latin typeface="Verdana" pitchFamily="34" charset="0"/>
                <a:ea typeface="Verdana" pitchFamily="34" charset="0"/>
                <a:cs typeface="Verdana" pitchFamily="34" charset="0"/>
              </a:rPr>
              <a:t> PATTERN IN PERIODONTAL DISEASE</a:t>
            </a:r>
            <a:endParaRPr lang="en-US" sz="3600" dirty="0" smtClean="0">
              <a:latin typeface="Verdana" pitchFamily="34" charset="0"/>
              <a:ea typeface="Verdana" pitchFamily="34" charset="0"/>
              <a:cs typeface="Verdana" pitchFamily="34" charset="0"/>
            </a:endParaRPr>
          </a:p>
        </p:txBody>
      </p:sp>
      <p:sp>
        <p:nvSpPr>
          <p:cNvPr id="5" name="Rectangle 4"/>
          <p:cNvSpPr/>
          <p:nvPr/>
        </p:nvSpPr>
        <p:spPr>
          <a:xfrm>
            <a:off x="838200" y="457200"/>
            <a:ext cx="7772400" cy="646331"/>
          </a:xfrm>
          <a:prstGeom prst="rect">
            <a:avLst/>
          </a:prstGeom>
        </p:spPr>
        <p:txBody>
          <a:bodyPr wrap="square">
            <a:spAutoFit/>
          </a:bodyPr>
          <a:lstStyle/>
          <a:p>
            <a:pPr algn="ctr"/>
            <a:r>
              <a:rPr lang="en-US" sz="3600" b="1" u="sng" dirty="0" smtClean="0"/>
              <a:t>PART-II</a:t>
            </a:r>
            <a:endParaRPr lang="en-IN" sz="3600" dirty="0"/>
          </a:p>
        </p:txBody>
      </p:sp>
    </p:spTree>
    <p:extLst>
      <p:ext uri="{BB962C8B-B14F-4D97-AF65-F5344CB8AC3E}">
        <p14:creationId xmlns:p14="http://schemas.microsoft.com/office/powerpoint/2010/main" xmlns="" val="2266166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marL="514350" indent="-514350" algn="just">
              <a:lnSpc>
                <a:spcPct val="150000"/>
              </a:lnSpc>
              <a:buFont typeface="+mj-lt"/>
              <a:buAutoNum type="arabicPeriod"/>
            </a:pPr>
            <a:r>
              <a:rPr lang="en-IN" sz="2800" b="1" dirty="0" smtClean="0">
                <a:latin typeface="Times New Roman" pitchFamily="18" charset="0"/>
                <a:cs typeface="Times New Roman" pitchFamily="18" charset="0"/>
              </a:rPr>
              <a:t>Horizontal bone loss</a:t>
            </a:r>
          </a:p>
          <a:p>
            <a:pPr marL="514350" indent="-514350" algn="just">
              <a:lnSpc>
                <a:spcPct val="150000"/>
              </a:lnSpc>
              <a:buFont typeface="+mj-lt"/>
              <a:buAutoNum type="arabicPeriod"/>
            </a:pPr>
            <a:r>
              <a:rPr lang="en-IN" sz="2800" b="1" dirty="0" smtClean="0">
                <a:latin typeface="Times New Roman" pitchFamily="18" charset="0"/>
                <a:cs typeface="Times New Roman" pitchFamily="18" charset="0"/>
              </a:rPr>
              <a:t>Vertical bone loss</a:t>
            </a:r>
          </a:p>
          <a:p>
            <a:pPr marL="514350" indent="-514350" algn="just">
              <a:lnSpc>
                <a:spcPct val="150000"/>
              </a:lnSpc>
              <a:buFont typeface="+mj-lt"/>
              <a:buAutoNum type="arabicPeriod"/>
            </a:pPr>
            <a:r>
              <a:rPr lang="en-IN" sz="2800" b="1" dirty="0" smtClean="0">
                <a:latin typeface="Times New Roman" pitchFamily="18" charset="0"/>
                <a:cs typeface="Times New Roman" pitchFamily="18" charset="0"/>
              </a:rPr>
              <a:t>Osseous  craters</a:t>
            </a:r>
          </a:p>
          <a:p>
            <a:pPr marL="514350" indent="-514350" algn="just">
              <a:lnSpc>
                <a:spcPct val="150000"/>
              </a:lnSpc>
              <a:buFont typeface="+mj-lt"/>
              <a:buAutoNum type="arabicPeriod"/>
            </a:pPr>
            <a:r>
              <a:rPr lang="en-IN" sz="2800" b="1" dirty="0" smtClean="0">
                <a:latin typeface="Times New Roman" pitchFamily="18" charset="0"/>
                <a:cs typeface="Times New Roman" pitchFamily="18" charset="0"/>
              </a:rPr>
              <a:t>Bulbous bony contours</a:t>
            </a:r>
          </a:p>
          <a:p>
            <a:pPr marL="514350" indent="-514350" algn="just">
              <a:lnSpc>
                <a:spcPct val="150000"/>
              </a:lnSpc>
              <a:buFont typeface="+mj-lt"/>
              <a:buAutoNum type="arabicPeriod"/>
            </a:pPr>
            <a:r>
              <a:rPr lang="en-IN" sz="2800" b="1" dirty="0" smtClean="0">
                <a:latin typeface="Times New Roman" pitchFamily="18" charset="0"/>
                <a:cs typeface="Times New Roman" pitchFamily="18" charset="0"/>
              </a:rPr>
              <a:t>Reversed architecture</a:t>
            </a:r>
          </a:p>
          <a:p>
            <a:pPr marL="514350" indent="-514350" algn="just">
              <a:lnSpc>
                <a:spcPct val="150000"/>
              </a:lnSpc>
              <a:buFont typeface="+mj-lt"/>
              <a:buAutoNum type="arabicPeriod"/>
            </a:pPr>
            <a:r>
              <a:rPr lang="en-IN" sz="2800" b="1" dirty="0" smtClean="0">
                <a:latin typeface="Times New Roman" pitchFamily="18" charset="0"/>
                <a:cs typeface="Times New Roman" pitchFamily="18" charset="0"/>
              </a:rPr>
              <a:t>Ledges</a:t>
            </a:r>
          </a:p>
          <a:p>
            <a:pPr marL="514350" indent="-514350" algn="just">
              <a:lnSpc>
                <a:spcPct val="150000"/>
              </a:lnSpc>
              <a:buFont typeface="+mj-lt"/>
              <a:buAutoNum type="arabicPeriod"/>
            </a:pPr>
            <a:r>
              <a:rPr lang="en-IN" sz="2800" b="1" dirty="0" err="1" smtClean="0">
                <a:latin typeface="Times New Roman" pitchFamily="18" charset="0"/>
                <a:cs typeface="Times New Roman" pitchFamily="18" charset="0"/>
              </a:rPr>
              <a:t>Furcation</a:t>
            </a:r>
            <a:r>
              <a:rPr lang="en-IN" sz="2800" b="1" dirty="0" smtClean="0">
                <a:latin typeface="Times New Roman" pitchFamily="18" charset="0"/>
                <a:cs typeface="Times New Roman" pitchFamily="18" charset="0"/>
              </a:rPr>
              <a:t> involvement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lstStyle/>
          <a:p>
            <a:r>
              <a:rPr lang="en-US" b="1" u="sng" dirty="0" smtClean="0"/>
              <a:t>PART-I</a:t>
            </a:r>
            <a:endParaRPr lang="en-IN" b="1" u="sn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HORIZONTAL BONE LOSS</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Most common pattern</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Bone height is reduced but bone margin remain perpendicular to the teeth surface</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The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septa and facial and lingual plates are affected, but not necessarily to an equal degree around the same tooth</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865298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533400" y="685800"/>
            <a:ext cx="7864609" cy="508635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531036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04800" y="152400"/>
            <a:ext cx="8610600" cy="6552128"/>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3382673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VERTICAL BONE LOSS</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‘‘Periodontal defect within the bone surrounded by one, two or three bony walls or a combination thereof’</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Vertical or angular defects occur in an oblique direction, leaving a hollowed-out trough in the bone alongside the root</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The base of the defect is located apical to the surrounding bone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022290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buNone/>
            </a:pPr>
            <a:r>
              <a:rPr lang="en-US" sz="2400" b="1" dirty="0" smtClean="0">
                <a:solidFill>
                  <a:schemeClr val="accent6">
                    <a:lumMod val="50000"/>
                  </a:schemeClr>
                </a:solidFill>
                <a:latin typeface="Times New Roman" pitchFamily="18" charset="0"/>
                <a:cs typeface="Times New Roman" pitchFamily="18" charset="0"/>
              </a:rPr>
              <a:t>	Classification: </a:t>
            </a:r>
            <a:r>
              <a:rPr lang="en-US" sz="2400" b="1" dirty="0" smtClean="0">
                <a:solidFill>
                  <a:srgbClr val="FF0000"/>
                </a:solidFill>
                <a:latin typeface="Times New Roman" pitchFamily="18" charset="0"/>
                <a:cs typeface="Times New Roman" pitchFamily="18" charset="0"/>
              </a:rPr>
              <a:t>Goldman &amp; Cohen 1958</a:t>
            </a:r>
          </a:p>
          <a:p>
            <a:pPr algn="just">
              <a:buNone/>
            </a:pPr>
            <a:endParaRPr lang="en-US" sz="2400" b="1" dirty="0" smtClean="0">
              <a:latin typeface="Times New Roman" pitchFamily="18" charset="0"/>
              <a:cs typeface="Times New Roman" pitchFamily="18" charset="0"/>
            </a:endParaRPr>
          </a:p>
          <a:p>
            <a:pPr algn="just">
              <a:lnSpc>
                <a:spcPct val="150000"/>
              </a:lnSpc>
              <a:buFont typeface="Wingdings" pitchFamily="2" charset="2"/>
              <a:buChar char="Ø"/>
            </a:pPr>
            <a:r>
              <a:rPr lang="en-US" sz="2400" b="1" dirty="0" smtClean="0">
                <a:solidFill>
                  <a:srgbClr val="00B050"/>
                </a:solidFill>
                <a:latin typeface="Times New Roman" pitchFamily="18" charset="0"/>
                <a:cs typeface="Times New Roman" pitchFamily="18" charset="0"/>
              </a:rPr>
              <a:t>One-wall intrabony defects: </a:t>
            </a:r>
            <a:r>
              <a:rPr lang="en-US" sz="2400" b="1" dirty="0" smtClean="0">
                <a:latin typeface="Times New Roman" pitchFamily="18" charset="0"/>
                <a:cs typeface="Times New Roman" pitchFamily="18" charset="0"/>
              </a:rPr>
              <a:t>defects limited by one osseous wall and the tooth surface</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Two-wall intrabony defects: </a:t>
            </a:r>
            <a:r>
              <a:rPr lang="en-US" sz="2400" b="1" dirty="0" smtClean="0">
                <a:latin typeface="Times New Roman" pitchFamily="18" charset="0"/>
                <a:cs typeface="Times New Roman" pitchFamily="18" charset="0"/>
              </a:rPr>
              <a:t>defects limited by two osseous walls and the tooth surface</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Three-wall intrabony defects: </a:t>
            </a:r>
            <a:r>
              <a:rPr lang="en-US" sz="2400" b="1" dirty="0" smtClean="0">
                <a:latin typeface="Times New Roman" pitchFamily="18" charset="0"/>
                <a:cs typeface="Times New Roman" pitchFamily="18" charset="0"/>
              </a:rPr>
              <a:t>defects limited by three osseous walls and the tooth surface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25325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Font typeface="Wingdings" pitchFamily="2" charset="2"/>
              <a:buChar char="Ø"/>
            </a:pPr>
            <a:r>
              <a:rPr lang="en-US" sz="2400" b="1" dirty="0" smtClean="0">
                <a:solidFill>
                  <a:schemeClr val="accent6">
                    <a:lumMod val="50000"/>
                  </a:schemeClr>
                </a:solidFill>
                <a:latin typeface="Times New Roman" pitchFamily="18" charset="0"/>
                <a:cs typeface="Times New Roman" pitchFamily="18" charset="0"/>
              </a:rPr>
              <a:t>One wall defect / </a:t>
            </a:r>
            <a:r>
              <a:rPr lang="en-US" sz="2400" b="1" dirty="0" err="1" smtClean="0">
                <a:solidFill>
                  <a:schemeClr val="accent6">
                    <a:lumMod val="50000"/>
                  </a:schemeClr>
                </a:solidFill>
                <a:latin typeface="Times New Roman" pitchFamily="18" charset="0"/>
                <a:cs typeface="Times New Roman" pitchFamily="18" charset="0"/>
              </a:rPr>
              <a:t>Hemiseptum</a:t>
            </a:r>
            <a:r>
              <a:rPr lang="en-US" sz="2400" b="1" dirty="0" smtClean="0">
                <a:solidFill>
                  <a:schemeClr val="accent6">
                    <a:lumMod val="50000"/>
                  </a:schemeClr>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only one wall is present</a:t>
            </a:r>
            <a:endParaRPr lang="en-US" sz="2400" b="1"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cstate="print"/>
          <a:srcRect/>
          <a:stretch>
            <a:fillRect/>
          </a:stretch>
        </p:blipFill>
        <p:spPr bwMode="auto">
          <a:xfrm>
            <a:off x="1161312" y="1371600"/>
            <a:ext cx="3277338" cy="4314048"/>
          </a:xfrm>
          <a:prstGeom prst="rect">
            <a:avLst/>
          </a:prstGeom>
          <a:noFill/>
          <a:ln w="50800">
            <a:solidFill>
              <a:schemeClr val="accent6">
                <a:lumMod val="75000"/>
              </a:schemeClr>
            </a:solid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4724400" y="1371600"/>
            <a:ext cx="2883733" cy="434340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2634933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Font typeface="Wingdings" pitchFamily="2" charset="2"/>
              <a:buChar char="Ø"/>
            </a:pPr>
            <a:r>
              <a:rPr lang="en-US" sz="2400" b="1" dirty="0" smtClean="0">
                <a:solidFill>
                  <a:schemeClr val="accent6">
                    <a:lumMod val="50000"/>
                  </a:schemeClr>
                </a:solidFill>
                <a:latin typeface="Times New Roman" pitchFamily="18" charset="0"/>
                <a:cs typeface="Times New Roman" pitchFamily="18" charset="0"/>
              </a:rPr>
              <a:t>Two wall defect: </a:t>
            </a:r>
            <a:r>
              <a:rPr lang="en-US" sz="2400" b="1" dirty="0" smtClean="0">
                <a:latin typeface="Times New Roman" pitchFamily="18" charset="0"/>
                <a:cs typeface="Times New Roman" pitchFamily="18" charset="0"/>
              </a:rPr>
              <a:t> Two wall is present</a:t>
            </a:r>
            <a:endParaRPr lang="en-US" sz="24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838700" y="1219200"/>
            <a:ext cx="3086100" cy="4648200"/>
          </a:xfrm>
          <a:prstGeom prst="rect">
            <a:avLst/>
          </a:prstGeom>
          <a:noFill/>
          <a:ln w="50800">
            <a:solidFill>
              <a:schemeClr val="accent6">
                <a:lumMod val="75000"/>
              </a:schemeClr>
            </a:solid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884932" y="1219200"/>
            <a:ext cx="3758506" cy="464820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1552588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Font typeface="Wingdings" pitchFamily="2" charset="2"/>
              <a:buChar char="Ø"/>
            </a:pPr>
            <a:r>
              <a:rPr lang="en-US" sz="2400" b="1" dirty="0" smtClean="0">
                <a:solidFill>
                  <a:schemeClr val="accent6">
                    <a:lumMod val="50000"/>
                  </a:schemeClr>
                </a:solidFill>
                <a:latin typeface="Times New Roman" pitchFamily="18" charset="0"/>
                <a:cs typeface="Times New Roman" pitchFamily="18" charset="0"/>
              </a:rPr>
              <a:t>Three wall defect:</a:t>
            </a:r>
            <a:r>
              <a:rPr lang="en-US" sz="2400" b="1" dirty="0" smtClean="0">
                <a:latin typeface="Times New Roman" pitchFamily="18" charset="0"/>
                <a:cs typeface="Times New Roman" pitchFamily="18" charset="0"/>
              </a:rPr>
              <a:t> three walls is present. Common on the </a:t>
            </a:r>
            <a:r>
              <a:rPr lang="en-US" sz="2400" b="1" dirty="0" err="1" smtClean="0">
                <a:latin typeface="Times New Roman" pitchFamily="18" charset="0"/>
                <a:cs typeface="Times New Roman" pitchFamily="18" charset="0"/>
              </a:rPr>
              <a:t>mesial</a:t>
            </a:r>
            <a:r>
              <a:rPr lang="en-US" sz="2400" b="1" dirty="0" smtClean="0">
                <a:latin typeface="Times New Roman" pitchFamily="18" charset="0"/>
                <a:cs typeface="Times New Roman" pitchFamily="18" charset="0"/>
              </a:rPr>
              <a:t> surface of molars</a:t>
            </a:r>
            <a:endParaRPr lang="en-US" sz="24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724400" y="1762125"/>
            <a:ext cx="3076575" cy="4638675"/>
          </a:xfrm>
          <a:prstGeom prst="rect">
            <a:avLst/>
          </a:prstGeom>
          <a:noFill/>
          <a:ln w="50800">
            <a:solidFill>
              <a:schemeClr val="accent6">
                <a:lumMod val="75000"/>
              </a:schemeClr>
            </a:solid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914400" y="1782488"/>
            <a:ext cx="3633788" cy="4618312"/>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1408997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Font typeface="Wingdings" pitchFamily="2" charset="2"/>
              <a:buChar char="Ø"/>
            </a:pPr>
            <a:r>
              <a:rPr lang="en-US" sz="2400" b="1" dirty="0" smtClean="0">
                <a:solidFill>
                  <a:schemeClr val="accent6">
                    <a:lumMod val="50000"/>
                  </a:schemeClr>
                </a:solidFill>
                <a:latin typeface="Times New Roman" pitchFamily="18" charset="0"/>
                <a:cs typeface="Times New Roman" pitchFamily="18" charset="0"/>
              </a:rPr>
              <a:t>Combined defect: </a:t>
            </a:r>
            <a:r>
              <a:rPr lang="en-US" sz="2400" b="1" dirty="0" smtClean="0">
                <a:latin typeface="Times New Roman" pitchFamily="18" charset="0"/>
                <a:cs typeface="Times New Roman" pitchFamily="18" charset="0"/>
              </a:rPr>
              <a:t>Intrabony defects presenting a complex anatomy consisting of a three-wall component in the most apical portion of the defect, and two- and/or one-wall components in the more superficial portions</a:t>
            </a:r>
            <a:endParaRPr lang="en-US" sz="24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cstate="print"/>
          <a:srcRect/>
          <a:stretch>
            <a:fillRect/>
          </a:stretch>
        </p:blipFill>
        <p:spPr bwMode="auto">
          <a:xfrm>
            <a:off x="1676400" y="2895600"/>
            <a:ext cx="6029504" cy="3195637"/>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40560275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1600200" y="838200"/>
            <a:ext cx="5867400" cy="4874795"/>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28025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655638"/>
          </a:xfrm>
        </p:spPr>
        <p:txBody>
          <a:bodyPr>
            <a:normAutofit fontScale="90000"/>
          </a:bodyPr>
          <a:lstStyle/>
          <a:p>
            <a:r>
              <a:rPr lang="en-IN" dirty="0" smtClean="0">
                <a:solidFill>
                  <a:srgbClr val="7030A0"/>
                </a:solidFill>
                <a:latin typeface="Algerian" pitchFamily="82" charset="0"/>
              </a:rPr>
              <a:t>INRODUCTION</a:t>
            </a:r>
            <a:endParaRPr lang="en-IN" dirty="0">
              <a:solidFill>
                <a:srgbClr val="7030A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smtClean="0"/>
              <a:t>Changes that </a:t>
            </a:r>
            <a:r>
              <a:rPr lang="en-US" sz="2800" dirty="0"/>
              <a:t>occur in bone are crucial because the </a:t>
            </a:r>
            <a:r>
              <a:rPr lang="en-US" sz="2800" dirty="0" smtClean="0"/>
              <a:t>destruction of </a:t>
            </a:r>
            <a:r>
              <a:rPr lang="en-US" sz="2800" dirty="0"/>
              <a:t>bone is responsible for tooth loss.</a:t>
            </a:r>
          </a:p>
          <a:p>
            <a:pPr algn="just">
              <a:lnSpc>
                <a:spcPct val="150000"/>
              </a:lnSpc>
            </a:pPr>
            <a:r>
              <a:rPr lang="en-US" sz="2800" dirty="0"/>
              <a:t>The height and density of the alveolar bone are </a:t>
            </a:r>
            <a:r>
              <a:rPr lang="en-US" sz="2800" dirty="0" smtClean="0"/>
              <a:t>normally maintained </a:t>
            </a:r>
            <a:r>
              <a:rPr lang="en-US" sz="2800" dirty="0"/>
              <a:t>by an equilibrium, regulated by local and </a:t>
            </a:r>
            <a:r>
              <a:rPr lang="en-US" sz="2800" dirty="0" smtClean="0"/>
              <a:t>systemic influences</a:t>
            </a:r>
            <a:r>
              <a:rPr lang="en-US" sz="2800" dirty="0"/>
              <a:t>, between bone formation and bone </a:t>
            </a:r>
            <a:r>
              <a:rPr lang="en-US" sz="2800" dirty="0" err="1"/>
              <a:t>resorption</a:t>
            </a:r>
            <a:r>
              <a:rPr lang="en-US" sz="2800" dirty="0"/>
              <a:t>. </a:t>
            </a:r>
            <a:endParaRPr lang="en-US" sz="2800" dirty="0" smtClean="0"/>
          </a:p>
          <a:p>
            <a:pPr algn="just">
              <a:lnSpc>
                <a:spcPct val="150000"/>
              </a:lnSpc>
            </a:pPr>
            <a:r>
              <a:rPr lang="en-US" sz="2800" dirty="0" smtClean="0"/>
              <a:t>When </a:t>
            </a:r>
            <a:r>
              <a:rPr lang="en-US" sz="2800" dirty="0" err="1" smtClean="0"/>
              <a:t>resorption</a:t>
            </a:r>
            <a:r>
              <a:rPr lang="en-US" sz="2800" dirty="0" smtClean="0"/>
              <a:t> </a:t>
            </a:r>
            <a:r>
              <a:rPr lang="en-US" sz="2800" dirty="0"/>
              <a:t>exceeds formation, both bone height and bone density </a:t>
            </a:r>
            <a:r>
              <a:rPr lang="en-US" sz="2800" dirty="0" smtClean="0"/>
              <a:t>may </a:t>
            </a:r>
            <a:r>
              <a:rPr lang="en-IN" sz="2800" dirty="0" smtClean="0"/>
              <a:t>be </a:t>
            </a:r>
            <a:r>
              <a:rPr lang="en-IN" sz="2800" dirty="0"/>
              <a:t>reduced.</a:t>
            </a:r>
          </a:p>
        </p:txBody>
      </p:sp>
    </p:spTree>
    <p:extLst>
      <p:ext uri="{BB962C8B-B14F-4D97-AF65-F5344CB8AC3E}">
        <p14:creationId xmlns:p14="http://schemas.microsoft.com/office/powerpoint/2010/main" xmlns="" val="1147448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2362200" y="381000"/>
            <a:ext cx="4038600" cy="2879002"/>
          </a:xfrm>
          <a:prstGeom prst="rect">
            <a:avLst/>
          </a:prstGeom>
          <a:noFill/>
          <a:ln w="50800">
            <a:solidFill>
              <a:schemeClr val="accent6">
                <a:lumMod val="75000"/>
              </a:schemeClr>
            </a:solid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a:off x="4419600" y="3352800"/>
            <a:ext cx="4140200" cy="2904686"/>
          </a:xfrm>
          <a:prstGeom prst="rect">
            <a:avLst/>
          </a:prstGeom>
          <a:noFill/>
          <a:ln w="50800">
            <a:solidFill>
              <a:schemeClr val="accent6">
                <a:lumMod val="75000"/>
              </a:schemeClr>
            </a:solid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533400" y="3352800"/>
            <a:ext cx="3657600" cy="292389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779271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OSSEOUS CRATERS</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It is defined as a cup- or bowl shaped defect in the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alveolar bone with bone loss nearly equal on the roots of two contiguous teeth and more coronal position of the </a:t>
            </a:r>
            <a:r>
              <a:rPr lang="en-US" sz="2400" b="1" dirty="0" err="1" smtClean="0">
                <a:latin typeface="Times New Roman" pitchFamily="18" charset="0"/>
                <a:cs typeface="Times New Roman" pitchFamily="18" charset="0"/>
              </a:rPr>
              <a:t>buccal</a:t>
            </a:r>
            <a:r>
              <a:rPr lang="en-US" sz="2400" b="1" dirty="0" smtClean="0">
                <a:latin typeface="Times New Roman" pitchFamily="18" charset="0"/>
                <a:cs typeface="Times New Roman" pitchFamily="18" charset="0"/>
              </a:rPr>
              <a:t> and lingual alveolar crest</a:t>
            </a:r>
          </a:p>
          <a:p>
            <a:pPr algn="r">
              <a:lnSpc>
                <a:spcPct val="150000"/>
              </a:lnSpc>
              <a:buNone/>
            </a:pP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Glossary of periodontal terms (AAP 1993)</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The facial and lingual/palatal walls may be of unequal height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5869142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54386" y="1139514"/>
            <a:ext cx="7046614" cy="4651686"/>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705320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Osseous craters are concavities in the crest of the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bone confined within the facial and lingual walls</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One third (35.2%) of all defects and about two thirds (62%) of all mandibular defects </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occur twice as often in posterior segments as in anterior segments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518957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atin typeface="Times New Roman" pitchFamily="18" charset="0"/>
                <a:cs typeface="Times New Roman" pitchFamily="18" charset="0"/>
              </a:rPr>
              <a:t>Reasons for high frequency of craters:</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514350" indent="-514350">
              <a:lnSpc>
                <a:spcPct val="150000"/>
              </a:lnSpc>
              <a:buFont typeface="+mj-lt"/>
              <a:buAutoNum type="arabicPeriod"/>
            </a:pPr>
            <a:r>
              <a:rPr lang="en-IN" sz="2800" dirty="0" smtClean="0">
                <a:latin typeface="Times New Roman" pitchFamily="18" charset="0"/>
                <a:cs typeface="Times New Roman" pitchFamily="18" charset="0"/>
              </a:rPr>
              <a:t>The </a:t>
            </a:r>
            <a:r>
              <a:rPr lang="en-IN" sz="2800" dirty="0" err="1" smtClean="0">
                <a:latin typeface="Times New Roman" pitchFamily="18" charset="0"/>
                <a:cs typeface="Times New Roman" pitchFamily="18" charset="0"/>
              </a:rPr>
              <a:t>interdental</a:t>
            </a:r>
            <a:r>
              <a:rPr lang="en-IN" sz="2800" dirty="0" smtClean="0">
                <a:latin typeface="Times New Roman" pitchFamily="18" charset="0"/>
                <a:cs typeface="Times New Roman" pitchFamily="18" charset="0"/>
              </a:rPr>
              <a:t> area collects plaque and is difficult to clean</a:t>
            </a:r>
          </a:p>
          <a:p>
            <a:pPr marL="514350" indent="-514350">
              <a:lnSpc>
                <a:spcPct val="150000"/>
              </a:lnSpc>
              <a:buFont typeface="+mj-lt"/>
              <a:buAutoNum type="arabicPeriod"/>
            </a:pPr>
            <a:r>
              <a:rPr lang="en-IN" sz="2800" dirty="0" smtClean="0">
                <a:latin typeface="Times New Roman" pitchFamily="18" charset="0"/>
                <a:cs typeface="Times New Roman" pitchFamily="18" charset="0"/>
              </a:rPr>
              <a:t>The normal flat or even concave </a:t>
            </a:r>
            <a:r>
              <a:rPr lang="en-IN" sz="2800" dirty="0" err="1" smtClean="0">
                <a:latin typeface="Times New Roman" pitchFamily="18" charset="0"/>
                <a:cs typeface="Times New Roman" pitchFamily="18" charset="0"/>
              </a:rPr>
              <a:t>faciolingual</a:t>
            </a:r>
            <a:r>
              <a:rPr lang="en-IN" sz="2800" dirty="0" smtClean="0">
                <a:latin typeface="Times New Roman" pitchFamily="18" charset="0"/>
                <a:cs typeface="Times New Roman" pitchFamily="18" charset="0"/>
              </a:rPr>
              <a:t> shape of the </a:t>
            </a:r>
            <a:r>
              <a:rPr lang="en-IN" sz="2800" dirty="0" err="1" smtClean="0">
                <a:latin typeface="Times New Roman" pitchFamily="18" charset="0"/>
                <a:cs typeface="Times New Roman" pitchFamily="18" charset="0"/>
              </a:rPr>
              <a:t>interdental</a:t>
            </a:r>
            <a:r>
              <a:rPr lang="en-IN" sz="2800" dirty="0" smtClean="0">
                <a:latin typeface="Times New Roman" pitchFamily="18" charset="0"/>
                <a:cs typeface="Times New Roman" pitchFamily="18" charset="0"/>
              </a:rPr>
              <a:t> septum in lower molars may </a:t>
            </a:r>
            <a:r>
              <a:rPr lang="en-IN" sz="2800" dirty="0" err="1" smtClean="0">
                <a:latin typeface="Times New Roman" pitchFamily="18" charset="0"/>
                <a:cs typeface="Times New Roman" pitchFamily="18" charset="0"/>
              </a:rPr>
              <a:t>favor</a:t>
            </a:r>
            <a:r>
              <a:rPr lang="en-IN" sz="2800" dirty="0" smtClean="0">
                <a:latin typeface="Times New Roman" pitchFamily="18" charset="0"/>
                <a:cs typeface="Times New Roman" pitchFamily="18" charset="0"/>
              </a:rPr>
              <a:t> crater formation</a:t>
            </a:r>
          </a:p>
          <a:p>
            <a:pPr marL="514350" indent="-514350">
              <a:lnSpc>
                <a:spcPct val="150000"/>
              </a:lnSpc>
              <a:buFont typeface="+mj-lt"/>
              <a:buAutoNum type="arabicPeriod"/>
            </a:pPr>
            <a:r>
              <a:rPr lang="en-IN" sz="2800" dirty="0" smtClean="0">
                <a:latin typeface="Times New Roman" pitchFamily="18" charset="0"/>
                <a:cs typeface="Times New Roman" pitchFamily="18" charset="0"/>
              </a:rPr>
              <a:t>Vascular patterns from the </a:t>
            </a:r>
            <a:r>
              <a:rPr lang="en-IN" sz="2800" dirty="0" err="1" smtClean="0">
                <a:latin typeface="Times New Roman" pitchFamily="18" charset="0"/>
                <a:cs typeface="Times New Roman" pitchFamily="18" charset="0"/>
              </a:rPr>
              <a:t>gingiva</a:t>
            </a:r>
            <a:r>
              <a:rPr lang="en-IN" sz="2800" dirty="0" smtClean="0">
                <a:latin typeface="Times New Roman" pitchFamily="18" charset="0"/>
                <a:cs typeface="Times New Roman" pitchFamily="18" charset="0"/>
              </a:rPr>
              <a:t> to the centre of the crest may provide a pathway for inflammation </a:t>
            </a:r>
            <a:endParaRPr lang="en-IN" sz="28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1143000" y="990600"/>
            <a:ext cx="6582533" cy="472440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16764883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BULBOUS BONY CONTOURS</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Bulbous bone contours are bony enlargements caused by </a:t>
            </a:r>
            <a:r>
              <a:rPr lang="en-US" sz="2400" b="1" dirty="0" err="1" smtClean="0">
                <a:latin typeface="Times New Roman" pitchFamily="18" charset="0"/>
                <a:cs typeface="Times New Roman" pitchFamily="18" charset="0"/>
              </a:rPr>
              <a:t>exostoses</a:t>
            </a:r>
            <a:r>
              <a:rPr lang="en-US" sz="2400" b="1" dirty="0" smtClean="0">
                <a:latin typeface="Times New Roman" pitchFamily="18" charset="0"/>
                <a:cs typeface="Times New Roman" pitchFamily="18" charset="0"/>
              </a:rPr>
              <a:t>, adaptation to function, or buttressing bone formation</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 They are found more frequently in the maxilla than in the mandible.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589350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p:cNvPicPr>
            <a:picLocks noChangeAspect="1" noChangeArrowheads="1"/>
          </p:cNvPicPr>
          <p:nvPr/>
        </p:nvPicPr>
        <p:blipFill>
          <a:blip r:embed="rId2" cstate="print"/>
          <a:srcRect l="1788" t="35384" r="1639" b="34525"/>
          <a:stretch>
            <a:fillRect/>
          </a:stretch>
        </p:blipFill>
        <p:spPr>
          <a:xfrm>
            <a:off x="533400" y="381000"/>
            <a:ext cx="4419600" cy="2867891"/>
          </a:xfrm>
          <a:prstGeom prst="rect">
            <a:avLst/>
          </a:prstGeom>
          <a:noFill/>
          <a:ln w="50800">
            <a:solidFill>
              <a:schemeClr val="accent6">
                <a:lumMod val="75000"/>
              </a:schemeClr>
            </a:solidFill>
          </a:ln>
        </p:spPr>
      </p:pic>
      <p:pic>
        <p:nvPicPr>
          <p:cNvPr id="11266" name="Picture 2"/>
          <p:cNvPicPr>
            <a:picLocks noChangeAspect="1" noChangeArrowheads="1"/>
          </p:cNvPicPr>
          <p:nvPr/>
        </p:nvPicPr>
        <p:blipFill>
          <a:blip r:embed="rId3" cstate="print"/>
          <a:srcRect/>
          <a:stretch>
            <a:fillRect/>
          </a:stretch>
        </p:blipFill>
        <p:spPr bwMode="auto">
          <a:xfrm>
            <a:off x="4191000" y="3217545"/>
            <a:ext cx="4419600" cy="3248406"/>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23764689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1524000" y="1371600"/>
            <a:ext cx="5736508" cy="3795713"/>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40300073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REVERSE ARCHITECTURE</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Produced by loss of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bone, including the facial plates and lingual plates</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The </a:t>
            </a:r>
            <a:r>
              <a:rPr lang="en-US" sz="2400" b="1" dirty="0" err="1" smtClean="0">
                <a:latin typeface="Times New Roman" pitchFamily="18" charset="0"/>
                <a:cs typeface="Times New Roman" pitchFamily="18" charset="0"/>
              </a:rPr>
              <a:t>interradicular</a:t>
            </a:r>
            <a:r>
              <a:rPr lang="en-US" sz="2400" b="1" dirty="0" smtClean="0">
                <a:latin typeface="Times New Roman" pitchFamily="18" charset="0"/>
                <a:cs typeface="Times New Roman" pitchFamily="18" charset="0"/>
              </a:rPr>
              <a:t> bone is more coronal as compared to </a:t>
            </a:r>
            <a:r>
              <a:rPr lang="en-US" sz="2400" b="1" dirty="0" err="1" smtClean="0">
                <a:latin typeface="Times New Roman" pitchFamily="18" charset="0"/>
                <a:cs typeface="Times New Roman" pitchFamily="18" charset="0"/>
              </a:rPr>
              <a:t>interdental</a:t>
            </a:r>
            <a:r>
              <a:rPr lang="en-US" sz="2400" b="1" dirty="0" smtClean="0">
                <a:latin typeface="Times New Roman" pitchFamily="18" charset="0"/>
                <a:cs typeface="Times New Roman" pitchFamily="18" charset="0"/>
              </a:rPr>
              <a:t> bone while the reverse is ideal condition</a:t>
            </a:r>
          </a:p>
          <a:p>
            <a:pPr algn="just">
              <a:lnSpc>
                <a:spcPct val="150000"/>
              </a:lnSpc>
              <a:buFont typeface="Wingdings" pitchFamily="2" charset="2"/>
              <a:buChar char="Ø"/>
            </a:pPr>
            <a:r>
              <a:rPr lang="en-US" sz="2400" b="1" dirty="0" smtClean="0">
                <a:latin typeface="Times New Roman" pitchFamily="18" charset="0"/>
                <a:cs typeface="Times New Roman" pitchFamily="18" charset="0"/>
              </a:rPr>
              <a:t>Common in the maxilla</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7927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lnSpc>
                <a:spcPct val="150000"/>
              </a:lnSpc>
            </a:pPr>
            <a:r>
              <a:rPr lang="en-US" sz="2800" dirty="0"/>
              <a:t>The level of bone is the consequence of past </a:t>
            </a:r>
            <a:r>
              <a:rPr lang="en-US" sz="2800" dirty="0" smtClean="0"/>
              <a:t>pathologic experiences</a:t>
            </a:r>
            <a:r>
              <a:rPr lang="en-US" sz="2800" dirty="0"/>
              <a:t>, whereas changes in the soft tissue of the pocket </a:t>
            </a:r>
            <a:r>
              <a:rPr lang="en-US" sz="2800" dirty="0" smtClean="0"/>
              <a:t>wall reflect </a:t>
            </a:r>
            <a:r>
              <a:rPr lang="en-US" sz="2800" dirty="0"/>
              <a:t>the present inflammatory condition. </a:t>
            </a:r>
            <a:endParaRPr lang="en-US" sz="2800" dirty="0" smtClean="0"/>
          </a:p>
          <a:p>
            <a:pPr algn="just">
              <a:lnSpc>
                <a:spcPct val="150000"/>
              </a:lnSpc>
            </a:pPr>
            <a:r>
              <a:rPr lang="en-US" sz="2800" dirty="0" smtClean="0"/>
              <a:t>Therefore</a:t>
            </a:r>
            <a:r>
              <a:rPr lang="en-US" sz="2800" dirty="0"/>
              <a:t>, the degree </a:t>
            </a:r>
            <a:r>
              <a:rPr lang="en-US" sz="2800" dirty="0" smtClean="0"/>
              <a:t>of bone </a:t>
            </a:r>
            <a:r>
              <a:rPr lang="en-US" sz="2800" dirty="0"/>
              <a:t>loss is not necessarily correlated with the depth of </a:t>
            </a:r>
            <a:r>
              <a:rPr lang="en-US" sz="2800" dirty="0" smtClean="0"/>
              <a:t>periodontal pockets</a:t>
            </a:r>
            <a:r>
              <a:rPr lang="en-US" sz="2800" dirty="0"/>
              <a:t>, the severity of ulceration of the pocket wall, or the </a:t>
            </a:r>
            <a:r>
              <a:rPr lang="en-US" sz="2800" dirty="0" smtClean="0"/>
              <a:t>presence </a:t>
            </a:r>
            <a:r>
              <a:rPr lang="en-IN" sz="2800" dirty="0" smtClean="0"/>
              <a:t>or </a:t>
            </a:r>
            <a:r>
              <a:rPr lang="en-IN" sz="2800" dirty="0"/>
              <a:t>absence of </a:t>
            </a:r>
            <a:r>
              <a:rPr lang="en-IN" sz="2800" dirty="0" smtClean="0"/>
              <a:t>pus.</a:t>
            </a:r>
            <a:endParaRPr lang="en-IN" sz="2800" dirty="0"/>
          </a:p>
        </p:txBody>
      </p:sp>
    </p:spTree>
    <p:extLst>
      <p:ext uri="{BB962C8B-B14F-4D97-AF65-F5344CB8AC3E}">
        <p14:creationId xmlns:p14="http://schemas.microsoft.com/office/powerpoint/2010/main" xmlns="" val="2086660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85800" y="768545"/>
            <a:ext cx="7662196" cy="5327455"/>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3406499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LEDGES</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Ø"/>
            </a:pPr>
            <a:r>
              <a:rPr lang="en-US" sz="2400" b="1" dirty="0" smtClean="0">
                <a:latin typeface="Times New Roman" pitchFamily="18" charset="0"/>
                <a:cs typeface="Times New Roman" pitchFamily="18" charset="0"/>
              </a:rPr>
              <a:t>Ledges are plateau-like bone margins caused by resorption of thickened bony plates</a:t>
            </a:r>
            <a:endParaRPr lang="en-US" sz="2400" b="1" dirty="0">
              <a:latin typeface="Times New Roman" pitchFamily="18" charset="0"/>
              <a:cs typeface="Times New Roman" pitchFamily="18" charset="0"/>
            </a:endParaRPr>
          </a:p>
        </p:txBody>
      </p:sp>
      <p:pic>
        <p:nvPicPr>
          <p:cNvPr id="4" name="Picture 12" descr="vvg131"/>
          <p:cNvPicPr>
            <a:picLocks noChangeAspect="1" noChangeArrowheads="1"/>
          </p:cNvPicPr>
          <p:nvPr/>
        </p:nvPicPr>
        <p:blipFill>
          <a:blip r:embed="rId2" cstate="print"/>
          <a:srcRect/>
          <a:stretch>
            <a:fillRect/>
          </a:stretch>
        </p:blipFill>
        <p:spPr bwMode="auto">
          <a:xfrm>
            <a:off x="4723108" y="2895600"/>
            <a:ext cx="3887492" cy="2691486"/>
          </a:xfrm>
          <a:prstGeom prst="rect">
            <a:avLst/>
          </a:prstGeom>
          <a:noFill/>
          <a:ln w="50800" cmpd="dbl">
            <a:solidFill>
              <a:schemeClr val="accent6">
                <a:lumMod val="75000"/>
              </a:schemeClr>
            </a:solid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457200" y="2895600"/>
            <a:ext cx="4034403" cy="266700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19301274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66800" y="469208"/>
            <a:ext cx="6337343" cy="5626792"/>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4220995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smtClean="0">
                <a:solidFill>
                  <a:schemeClr val="tx2">
                    <a:lumMod val="75000"/>
                  </a:schemeClr>
                </a:solidFill>
                <a:latin typeface="Verdana" pitchFamily="34" charset="0"/>
                <a:ea typeface="Verdana" pitchFamily="34" charset="0"/>
                <a:cs typeface="Verdana" pitchFamily="34" charset="0"/>
              </a:rPr>
              <a:t>FURCATION INVOLVEMENT</a:t>
            </a:r>
            <a:endParaRPr lang="en-US" sz="2800" dirty="0">
              <a:solidFill>
                <a:schemeClr val="tx2">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lgn="just">
              <a:lnSpc>
                <a:spcPct val="150000"/>
              </a:lnSpc>
              <a:buNone/>
            </a:pPr>
            <a:r>
              <a:rPr lang="en-US" sz="2400" b="1" dirty="0" smtClean="0">
                <a:latin typeface="Times New Roman" pitchFamily="18" charset="0"/>
                <a:cs typeface="Times New Roman" pitchFamily="18" charset="0"/>
              </a:rPr>
              <a:t>		</a:t>
            </a:r>
          </a:p>
          <a:p>
            <a:pPr algn="just">
              <a:lnSpc>
                <a:spcPct val="150000"/>
              </a:lnSpc>
              <a:buNone/>
            </a:pPr>
            <a:endParaRPr lang="en-US" sz="2400" b="1" dirty="0" smtClean="0">
              <a:latin typeface="Times New Roman" pitchFamily="18" charset="0"/>
              <a:cs typeface="Times New Roman" pitchFamily="18" charset="0"/>
            </a:endParaRPr>
          </a:p>
          <a:p>
            <a:pPr algn="just">
              <a:lnSpc>
                <a:spcPct val="150000"/>
              </a:lnSpc>
              <a:buNone/>
            </a:pPr>
            <a:r>
              <a:rPr lang="en-US" sz="2400" b="1" dirty="0" smtClean="0">
                <a:latin typeface="Times New Roman" pitchFamily="18" charset="0"/>
                <a:cs typeface="Times New Roman" pitchFamily="18" charset="0"/>
              </a:rPr>
              <a:t>		The term </a:t>
            </a:r>
            <a:r>
              <a:rPr lang="en-US" sz="2400" b="1" dirty="0" err="1" smtClean="0">
                <a:latin typeface="Times New Roman" pitchFamily="18" charset="0"/>
                <a:cs typeface="Times New Roman" pitchFamily="18" charset="0"/>
              </a:rPr>
              <a:t>furcation</a:t>
            </a:r>
            <a:r>
              <a:rPr lang="en-US" sz="2400" b="1" dirty="0" smtClean="0">
                <a:latin typeface="Times New Roman" pitchFamily="18" charset="0"/>
                <a:cs typeface="Times New Roman" pitchFamily="18" charset="0"/>
              </a:rPr>
              <a:t> involvement refers to the invasion of the bifurcation and trifurcation of </a:t>
            </a:r>
            <a:r>
              <a:rPr lang="en-US" sz="2400" b="1" dirty="0" err="1" smtClean="0">
                <a:latin typeface="Times New Roman" pitchFamily="18" charset="0"/>
                <a:cs typeface="Times New Roman" pitchFamily="18" charset="0"/>
              </a:rPr>
              <a:t>multirooted</a:t>
            </a:r>
            <a:r>
              <a:rPr lang="en-US" sz="2400" b="1" dirty="0" smtClean="0">
                <a:latin typeface="Times New Roman" pitchFamily="18" charset="0"/>
                <a:cs typeface="Times New Roman" pitchFamily="18" charset="0"/>
              </a:rPr>
              <a:t> teeth by periodontal disease </a:t>
            </a:r>
          </a:p>
        </p:txBody>
      </p:sp>
    </p:spTree>
    <p:extLst>
      <p:ext uri="{BB962C8B-B14F-4D97-AF65-F5344CB8AC3E}">
        <p14:creationId xmlns:p14="http://schemas.microsoft.com/office/powerpoint/2010/main" xmlns="" val="21457644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50000"/>
                  </a:schemeClr>
                </a:solidFill>
                <a:latin typeface="Times New Roman" pitchFamily="18" charset="0"/>
                <a:cs typeface="Times New Roman" pitchFamily="18" charset="0"/>
              </a:rPr>
              <a:t>	GLICKMANN’S CLASSIFICATION:</a:t>
            </a:r>
            <a:endParaRPr lang="en-US" sz="2400" b="1" dirty="0">
              <a:solidFill>
                <a:schemeClr val="accent6">
                  <a:lumMod val="50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295400" y="1524000"/>
            <a:ext cx="3181350" cy="2400300"/>
          </a:xfrm>
          <a:prstGeom prst="rect">
            <a:avLst/>
          </a:prstGeom>
          <a:noFill/>
          <a:ln w="50800">
            <a:solidFill>
              <a:schemeClr val="accent6">
                <a:lumMod val="75000"/>
              </a:schemeClr>
            </a:solidFill>
            <a:miter lim="800000"/>
            <a:headEnd/>
            <a:tailEnd/>
          </a:ln>
          <a:effectLst/>
        </p:spPr>
      </p:pic>
      <p:pic>
        <p:nvPicPr>
          <p:cNvPr id="4099" name="Picture 3"/>
          <p:cNvPicPr>
            <a:picLocks noGrp="1" noChangeAspect="1" noChangeArrowheads="1"/>
          </p:cNvPicPr>
          <p:nvPr>
            <p:ph idx="1"/>
          </p:nvPr>
        </p:nvPicPr>
        <p:blipFill>
          <a:blip r:embed="rId3" cstate="print"/>
          <a:srcRect/>
          <a:stretch>
            <a:fillRect/>
          </a:stretch>
        </p:blipFill>
        <p:spPr bwMode="auto">
          <a:xfrm>
            <a:off x="5486400" y="1371600"/>
            <a:ext cx="2828925" cy="2771775"/>
          </a:xfrm>
          <a:prstGeom prst="rect">
            <a:avLst/>
          </a:prstGeom>
          <a:noFill/>
          <a:ln w="50800">
            <a:solidFill>
              <a:schemeClr val="accent6">
                <a:lumMod val="75000"/>
              </a:schemeClr>
            </a:solid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124200" y="4038600"/>
            <a:ext cx="2181225" cy="2266950"/>
          </a:xfrm>
          <a:prstGeom prst="rect">
            <a:avLst/>
          </a:prstGeom>
          <a:noFill/>
          <a:ln w="50800">
            <a:solidFill>
              <a:schemeClr val="accent6">
                <a:lumMod val="75000"/>
              </a:schemeClr>
            </a:solidFill>
            <a:miter lim="800000"/>
            <a:headEnd/>
            <a:tailEnd/>
          </a:ln>
          <a:effectLst/>
        </p:spPr>
      </p:pic>
    </p:spTree>
    <p:extLst>
      <p:ext uri="{BB962C8B-B14F-4D97-AF65-F5344CB8AC3E}">
        <p14:creationId xmlns:p14="http://schemas.microsoft.com/office/powerpoint/2010/main" xmlns="" val="21718848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smtClean="0">
                <a:latin typeface="Times New Roman" pitchFamily="18" charset="0"/>
                <a:cs typeface="Times New Roman" pitchFamily="18" charset="0"/>
              </a:rPr>
              <a:t>Microscopically, </a:t>
            </a:r>
            <a:r>
              <a:rPr lang="en-US" sz="2800" dirty="0" err="1" smtClean="0">
                <a:latin typeface="Times New Roman" pitchFamily="18" charset="0"/>
                <a:cs typeface="Times New Roman" pitchFamily="18" charset="0"/>
              </a:rPr>
              <a:t>furcation</a:t>
            </a:r>
            <a:r>
              <a:rPr lang="en-US" sz="2800" dirty="0" smtClean="0">
                <a:latin typeface="Times New Roman" pitchFamily="18" charset="0"/>
                <a:cs typeface="Times New Roman" pitchFamily="18" charset="0"/>
              </a:rPr>
              <a:t> involvement presents no unique pathologic features.</a:t>
            </a:r>
          </a:p>
          <a:p>
            <a:pPr algn="just">
              <a:lnSpc>
                <a:spcPct val="150000"/>
              </a:lnSpc>
            </a:pPr>
            <a:r>
              <a:rPr lang="en-US" sz="2800" dirty="0" smtClean="0">
                <a:latin typeface="Times New Roman" pitchFamily="18" charset="0"/>
                <a:cs typeface="Times New Roman" pitchFamily="18" charset="0"/>
              </a:rPr>
              <a:t>It is simply a phase in the </a:t>
            </a:r>
            <a:r>
              <a:rPr lang="en-US" sz="2800" dirty="0" err="1" smtClean="0">
                <a:latin typeface="Times New Roman" pitchFamily="18" charset="0"/>
                <a:cs typeface="Times New Roman" pitchFamily="18" charset="0"/>
              </a:rPr>
              <a:t>rootward</a:t>
            </a:r>
            <a:r>
              <a:rPr lang="en-US" sz="2800" dirty="0" smtClean="0">
                <a:latin typeface="Times New Roman" pitchFamily="18" charset="0"/>
                <a:cs typeface="Times New Roman" pitchFamily="18" charset="0"/>
              </a:rPr>
              <a:t> extension of the periodontal pocket. </a:t>
            </a:r>
          </a:p>
          <a:p>
            <a:pPr algn="just">
              <a:lnSpc>
                <a:spcPct val="150000"/>
              </a:lnSpc>
            </a:pPr>
            <a:r>
              <a:rPr lang="en-US" sz="2800" dirty="0" smtClean="0">
                <a:latin typeface="Times New Roman" pitchFamily="18" charset="0"/>
                <a:cs typeface="Times New Roman" pitchFamily="18" charset="0"/>
              </a:rPr>
              <a:t>In its early stages, a widening of the periodontal space occurs, with cellular and fluid inflammatory exudation, followed by epithelial proliferation into the </a:t>
            </a:r>
            <a:r>
              <a:rPr lang="en-US" sz="2800" dirty="0" err="1" smtClean="0">
                <a:latin typeface="Times New Roman" pitchFamily="18" charset="0"/>
                <a:cs typeface="Times New Roman" pitchFamily="18" charset="0"/>
              </a:rPr>
              <a:t>furcation</a:t>
            </a:r>
            <a:r>
              <a:rPr lang="en-US" sz="2800" dirty="0" smtClean="0">
                <a:latin typeface="Times New Roman" pitchFamily="18" charset="0"/>
                <a:cs typeface="Times New Roman" pitchFamily="18" charset="0"/>
              </a:rPr>
              <a:t> area from an adjoining periodontal pocket.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Extension of the inflammation into the bone leads to </a:t>
            </a:r>
            <a:r>
              <a:rPr lang="en-US" dirty="0" err="1" smtClean="0">
                <a:latin typeface="Times New Roman" pitchFamily="18" charset="0"/>
                <a:cs typeface="Times New Roman" pitchFamily="18" charset="0"/>
              </a:rPr>
              <a:t>resorption</a:t>
            </a:r>
            <a:r>
              <a:rPr lang="en-US" dirty="0" smtClean="0">
                <a:latin typeface="Times New Roman" pitchFamily="18" charset="0"/>
                <a:cs typeface="Times New Roman" pitchFamily="18" charset="0"/>
              </a:rPr>
              <a:t> and reduction in bone height. </a:t>
            </a:r>
          </a:p>
          <a:p>
            <a:pPr algn="just">
              <a:lnSpc>
                <a:spcPct val="150000"/>
              </a:lnSpc>
            </a:pPr>
            <a:r>
              <a:rPr lang="en-US" dirty="0" smtClean="0">
                <a:latin typeface="Times New Roman" pitchFamily="18" charset="0"/>
                <a:cs typeface="Times New Roman" pitchFamily="18" charset="0"/>
              </a:rPr>
              <a:t>The bone-destructive pattern may produce horizontal loss, or angular osseous defects associated with </a:t>
            </a:r>
            <a:r>
              <a:rPr lang="en-US" dirty="0" err="1" smtClean="0">
                <a:latin typeface="Times New Roman" pitchFamily="18" charset="0"/>
                <a:cs typeface="Times New Roman" pitchFamily="18" charset="0"/>
              </a:rPr>
              <a:t>intrabony</a:t>
            </a:r>
            <a:r>
              <a:rPr lang="en-US" dirty="0" smtClean="0">
                <a:latin typeface="Times New Roman" pitchFamily="18" charset="0"/>
                <a:cs typeface="Times New Roman" pitchFamily="18" charset="0"/>
              </a:rPr>
              <a:t> pockets may exist. </a:t>
            </a:r>
          </a:p>
          <a:p>
            <a:pPr algn="just">
              <a:lnSpc>
                <a:spcPct val="150000"/>
              </a:lnSpc>
            </a:pPr>
            <a:r>
              <a:rPr lang="en-US" dirty="0" smtClean="0">
                <a:latin typeface="Times New Roman" pitchFamily="18" charset="0"/>
                <a:cs typeface="Times New Roman" pitchFamily="18" charset="0"/>
              </a:rPr>
              <a:t>Plaque, calculus, and bacterial debris occupy the denuded </a:t>
            </a:r>
            <a:r>
              <a:rPr lang="en-US" dirty="0" err="1" smtClean="0">
                <a:latin typeface="Times New Roman" pitchFamily="18" charset="0"/>
                <a:cs typeface="Times New Roman" pitchFamily="18" charset="0"/>
              </a:rPr>
              <a:t>furcation</a:t>
            </a:r>
            <a:r>
              <a:rPr lang="en-US" dirty="0" smtClean="0">
                <a:latin typeface="Times New Roman" pitchFamily="18" charset="0"/>
                <a:cs typeface="Times New Roman" pitchFamily="18" charset="0"/>
              </a:rPr>
              <a:t> space. </a:t>
            </a:r>
            <a:endParaRPr lang="en-IN" dirty="0" smtClean="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sz="2800" b="1" dirty="0" smtClean="0">
                <a:latin typeface="Times New Roman" pitchFamily="18" charset="0"/>
                <a:cs typeface="Times New Roman" pitchFamily="18" charset="0"/>
              </a:rPr>
              <a:t>The role of trauma from occlusion in the etiology of </a:t>
            </a:r>
            <a:r>
              <a:rPr lang="en-US" sz="2800" b="1" dirty="0" err="1" smtClean="0">
                <a:latin typeface="Times New Roman" pitchFamily="18" charset="0"/>
                <a:cs typeface="Times New Roman" pitchFamily="18" charset="0"/>
              </a:rPr>
              <a:t>furcation</a:t>
            </a:r>
            <a:r>
              <a:rPr lang="en-US" sz="2800" b="1" dirty="0" smtClean="0">
                <a:latin typeface="Times New Roman" pitchFamily="18" charset="0"/>
                <a:cs typeface="Times New Roman" pitchFamily="18" charset="0"/>
              </a:rPr>
              <a:t> lesions is controversial. </a:t>
            </a:r>
          </a:p>
          <a:p>
            <a:pPr algn="just">
              <a:lnSpc>
                <a:spcPct val="150000"/>
              </a:lnSpc>
            </a:pPr>
            <a:r>
              <a:rPr lang="en-US" sz="2800" b="1" dirty="0" smtClean="0">
                <a:latin typeface="Times New Roman" pitchFamily="18" charset="0"/>
                <a:cs typeface="Times New Roman" pitchFamily="18" charset="0"/>
              </a:rPr>
              <a:t>Some assign a key role to trauma, believing that </a:t>
            </a:r>
            <a:r>
              <a:rPr lang="en-US" sz="2800" b="1" dirty="0" err="1" smtClean="0">
                <a:latin typeface="Times New Roman" pitchFamily="18" charset="0"/>
                <a:cs typeface="Times New Roman" pitchFamily="18" charset="0"/>
              </a:rPr>
              <a:t>furcation</a:t>
            </a:r>
            <a:r>
              <a:rPr lang="en-US" sz="2800" b="1" dirty="0" smtClean="0">
                <a:latin typeface="Times New Roman" pitchFamily="18" charset="0"/>
                <a:cs typeface="Times New Roman" pitchFamily="18" charset="0"/>
              </a:rPr>
              <a:t> areas are most sensitive to injury from excessive </a:t>
            </a:r>
            <a:r>
              <a:rPr lang="en-US" sz="2800" b="1" dirty="0" err="1" smtClean="0">
                <a:latin typeface="Times New Roman" pitchFamily="18" charset="0"/>
                <a:cs typeface="Times New Roman" pitchFamily="18" charset="0"/>
              </a:rPr>
              <a:t>occlusal</a:t>
            </a:r>
            <a:r>
              <a:rPr lang="en-US" sz="2800" b="1" dirty="0" smtClean="0">
                <a:latin typeface="Times New Roman" pitchFamily="18" charset="0"/>
                <a:cs typeface="Times New Roman" pitchFamily="18" charset="0"/>
              </a:rPr>
              <a:t> forces. </a:t>
            </a:r>
          </a:p>
          <a:p>
            <a:pPr algn="just">
              <a:lnSpc>
                <a:spcPct val="150000"/>
              </a:lnSpc>
            </a:pPr>
            <a:r>
              <a:rPr lang="en-US" sz="2800" b="1" dirty="0" smtClean="0">
                <a:latin typeface="Times New Roman" pitchFamily="18" charset="0"/>
                <a:cs typeface="Times New Roman" pitchFamily="18" charset="0"/>
              </a:rPr>
              <a:t>Others deny the initiating effect of trauma and consider that inflammation and edema caused by plaque in the </a:t>
            </a:r>
            <a:r>
              <a:rPr lang="en-US" sz="2800" b="1" dirty="0" err="1" smtClean="0">
                <a:latin typeface="Times New Roman" pitchFamily="18" charset="0"/>
                <a:cs typeface="Times New Roman" pitchFamily="18" charset="0"/>
              </a:rPr>
              <a:t>furcation</a:t>
            </a:r>
            <a:r>
              <a:rPr lang="en-US" sz="2800" b="1" dirty="0" smtClean="0">
                <a:latin typeface="Times New Roman" pitchFamily="18" charset="0"/>
                <a:cs typeface="Times New Roman" pitchFamily="18" charset="0"/>
              </a:rPr>
              <a:t> area tend to extrude the tooth, which then becomes traumatized and sensitive.</a:t>
            </a:r>
            <a:endParaRPr lang="en-IN" sz="2800" b="1"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Other factors that may play a role are the presence of </a:t>
            </a:r>
            <a:r>
              <a:rPr lang="en-US" sz="2800" dirty="0" smtClean="0">
                <a:solidFill>
                  <a:srgbClr val="FF0000"/>
                </a:solidFill>
                <a:latin typeface="Times New Roman" pitchFamily="18" charset="0"/>
                <a:cs typeface="Times New Roman" pitchFamily="18" charset="0"/>
              </a:rPr>
              <a:t>enamel projections </a:t>
            </a:r>
            <a:r>
              <a:rPr lang="en-US" sz="2800" dirty="0" smtClean="0">
                <a:latin typeface="Times New Roman" pitchFamily="18" charset="0"/>
                <a:cs typeface="Times New Roman" pitchFamily="18" charset="0"/>
              </a:rPr>
              <a:t>into the </a:t>
            </a:r>
            <a:r>
              <a:rPr lang="en-US" sz="2800" dirty="0" err="1" smtClean="0">
                <a:latin typeface="Times New Roman" pitchFamily="18" charset="0"/>
                <a:cs typeface="Times New Roman" pitchFamily="18" charset="0"/>
              </a:rPr>
              <a:t>furcation</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presence of </a:t>
            </a:r>
            <a:r>
              <a:rPr lang="en-US" sz="2800" dirty="0" smtClean="0">
                <a:solidFill>
                  <a:srgbClr val="FF0000"/>
                </a:solidFill>
                <a:latin typeface="Times New Roman" pitchFamily="18" charset="0"/>
                <a:cs typeface="Times New Roman" pitchFamily="18" charset="0"/>
              </a:rPr>
              <a:t>accessory </a:t>
            </a:r>
            <a:r>
              <a:rPr lang="en-US" sz="2800" dirty="0" err="1" smtClean="0">
                <a:solidFill>
                  <a:srgbClr val="FF0000"/>
                </a:solidFill>
                <a:latin typeface="Times New Roman" pitchFamily="18" charset="0"/>
                <a:cs typeface="Times New Roman" pitchFamily="18" charset="0"/>
              </a:rPr>
              <a:t>pulpal</a:t>
            </a:r>
            <a:r>
              <a:rPr lang="en-US" sz="2800" dirty="0" smtClean="0">
                <a:solidFill>
                  <a:srgbClr val="FF0000"/>
                </a:solidFill>
                <a:latin typeface="Times New Roman" pitchFamily="18" charset="0"/>
                <a:cs typeface="Times New Roman" pitchFamily="18" charset="0"/>
              </a:rPr>
              <a:t> canals </a:t>
            </a:r>
            <a:r>
              <a:rPr lang="en-US" sz="2800" dirty="0" smtClean="0">
                <a:latin typeface="Times New Roman" pitchFamily="18" charset="0"/>
                <a:cs typeface="Times New Roman" pitchFamily="18" charset="0"/>
              </a:rPr>
              <a:t>in the </a:t>
            </a:r>
            <a:r>
              <a:rPr lang="en-US" sz="2800" dirty="0" err="1" smtClean="0">
                <a:latin typeface="Times New Roman" pitchFamily="18" charset="0"/>
                <a:cs typeface="Times New Roman" pitchFamily="18" charset="0"/>
              </a:rPr>
              <a:t>furcation</a:t>
            </a:r>
            <a:r>
              <a:rPr lang="en-US" sz="2800" dirty="0" smtClean="0">
                <a:latin typeface="Times New Roman" pitchFamily="18" charset="0"/>
                <a:cs typeface="Times New Roman" pitchFamily="18" charset="0"/>
              </a:rPr>
              <a:t> area may extend </a:t>
            </a:r>
            <a:r>
              <a:rPr lang="en-US" sz="2800" dirty="0" err="1" smtClean="0">
                <a:latin typeface="Times New Roman" pitchFamily="18" charset="0"/>
                <a:cs typeface="Times New Roman" pitchFamily="18" charset="0"/>
              </a:rPr>
              <a:t>pulpal</a:t>
            </a:r>
            <a:r>
              <a:rPr lang="en-US" sz="2800" dirty="0" smtClean="0">
                <a:latin typeface="Times New Roman" pitchFamily="18" charset="0"/>
                <a:cs typeface="Times New Roman" pitchFamily="18" charset="0"/>
              </a:rPr>
              <a:t> inflammation to the </a:t>
            </a:r>
            <a:r>
              <a:rPr lang="en-US" sz="2800" dirty="0" err="1" smtClean="0">
                <a:latin typeface="Times New Roman" pitchFamily="18" charset="0"/>
                <a:cs typeface="Times New Roman" pitchFamily="18" charset="0"/>
              </a:rPr>
              <a:t>furcation</a:t>
            </a:r>
            <a:endParaRPr lang="en-IN" sz="2800" dirty="0">
              <a:latin typeface="Times New Roman" pitchFamily="18" charset="0"/>
              <a:cs typeface="Times New Roman" pitchFamily="18" charset="0"/>
            </a:endParaRPr>
          </a:p>
        </p:txBody>
      </p:sp>
      <p:pic>
        <p:nvPicPr>
          <p:cNvPr id="4" name="Picture 3" descr="Enamel_Projection.png"/>
          <p:cNvPicPr>
            <a:picLocks noChangeAspect="1"/>
          </p:cNvPicPr>
          <p:nvPr/>
        </p:nvPicPr>
        <p:blipFill>
          <a:blip r:embed="rId2" cstate="print"/>
          <a:stretch>
            <a:fillRect/>
          </a:stretch>
        </p:blipFill>
        <p:spPr>
          <a:xfrm>
            <a:off x="4648200" y="304800"/>
            <a:ext cx="4196520" cy="1905000"/>
          </a:xfrm>
          <a:prstGeom prst="rect">
            <a:avLst/>
          </a:prstGeom>
        </p:spPr>
      </p:pic>
      <p:pic>
        <p:nvPicPr>
          <p:cNvPr id="5" name="Picture 4" descr="320914_1_En_16_Fig2_HTML.jpg"/>
          <p:cNvPicPr>
            <a:picLocks noChangeAspect="1"/>
          </p:cNvPicPr>
          <p:nvPr/>
        </p:nvPicPr>
        <p:blipFill>
          <a:blip r:embed="rId3" cstate="print"/>
          <a:srcRect l="23810" r="50893"/>
          <a:stretch>
            <a:fillRect/>
          </a:stretch>
        </p:blipFill>
        <p:spPr>
          <a:xfrm>
            <a:off x="6248400" y="4199965"/>
            <a:ext cx="1981200" cy="250563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1752600"/>
            <a:ext cx="7543800" cy="3124200"/>
          </a:xfrm>
          <a:prstGeom prst="roundRect">
            <a:avLst/>
          </a:prstGeom>
          <a:solidFill>
            <a:schemeClr val="accent6">
              <a:lumMod val="75000"/>
              <a:alpha val="9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67000"/>
            <a:ext cx="8229600" cy="1143000"/>
          </a:xfrm>
        </p:spPr>
        <p:txBody>
          <a:bodyPr>
            <a:noAutofit/>
          </a:bodyPr>
          <a:lstStyle/>
          <a:p>
            <a:pPr>
              <a:lnSpc>
                <a:spcPct val="150000"/>
              </a:lnSpc>
            </a:pPr>
            <a:r>
              <a:rPr lang="en-US" sz="4800" b="1" dirty="0" smtClean="0">
                <a:latin typeface="Verdana" pitchFamily="34" charset="0"/>
                <a:ea typeface="Verdana" pitchFamily="34" charset="0"/>
                <a:cs typeface="Verdana" pitchFamily="34" charset="0"/>
              </a:rPr>
              <a:t>SUMMARY</a:t>
            </a:r>
            <a:endParaRPr lang="en-US" sz="48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247580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Autofit/>
          </a:bodyPr>
          <a:lstStyle/>
          <a:p>
            <a:r>
              <a:rPr lang="en-US" sz="3600" dirty="0" smtClean="0">
                <a:solidFill>
                  <a:srgbClr val="7030A0"/>
                </a:solidFill>
                <a:latin typeface="Algerian" pitchFamily="82" charset="0"/>
                <a:ea typeface="Verdana" pitchFamily="34" charset="0"/>
                <a:cs typeface="Verdana" pitchFamily="34" charset="0"/>
              </a:rPr>
              <a:t>BONE LOSS CAUSED BY </a:t>
            </a:r>
            <a:br>
              <a:rPr lang="en-US" sz="3600" dirty="0" smtClean="0">
                <a:solidFill>
                  <a:srgbClr val="7030A0"/>
                </a:solidFill>
                <a:latin typeface="Algerian" pitchFamily="82" charset="0"/>
                <a:ea typeface="Verdana" pitchFamily="34" charset="0"/>
                <a:cs typeface="Verdana" pitchFamily="34" charset="0"/>
              </a:rPr>
            </a:br>
            <a:r>
              <a:rPr lang="en-US" sz="3600" dirty="0" smtClean="0">
                <a:solidFill>
                  <a:srgbClr val="7030A0"/>
                </a:solidFill>
                <a:latin typeface="Algerian" pitchFamily="82" charset="0"/>
                <a:ea typeface="Verdana" pitchFamily="34" charset="0"/>
                <a:cs typeface="Verdana" pitchFamily="34" charset="0"/>
              </a:rPr>
              <a:t>EXTENSION OF GINGIVAL INFLAMMATION</a:t>
            </a:r>
            <a:endParaRPr lang="en-US" sz="3600" dirty="0">
              <a:solidFill>
                <a:srgbClr val="7030A0"/>
              </a:solidFill>
              <a:latin typeface="Algerian" pitchFamily="82" charset="0"/>
              <a:ea typeface="Verdana" pitchFamily="34" charset="0"/>
              <a:cs typeface="Verdana" pitchFamily="34" charset="0"/>
            </a:endParaRPr>
          </a:p>
        </p:txBody>
      </p:sp>
    </p:spTree>
    <p:extLst>
      <p:ext uri="{BB962C8B-B14F-4D97-AF65-F5344CB8AC3E}">
        <p14:creationId xmlns:p14="http://schemas.microsoft.com/office/powerpoint/2010/main" xmlns="" val="21174455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lnSpc>
                <a:spcPct val="150000"/>
              </a:lnSpc>
              <a:buNone/>
            </a:pPr>
            <a:r>
              <a:rPr lang="en-US" sz="2400" b="1" dirty="0" smtClean="0">
                <a:latin typeface="Times New Roman" pitchFamily="18" charset="0"/>
                <a:cs typeface="Times New Roman" pitchFamily="18" charset="0"/>
              </a:rPr>
              <a:t>		</a:t>
            </a:r>
          </a:p>
          <a:p>
            <a:pPr algn="just">
              <a:lnSpc>
                <a:spcPct val="150000"/>
              </a:lnSpc>
              <a:buNone/>
            </a:pPr>
            <a:r>
              <a:rPr lang="en-US" sz="2400" b="1" dirty="0" smtClean="0">
                <a:latin typeface="Times New Roman" pitchFamily="18" charset="0"/>
                <a:cs typeface="Times New Roman" pitchFamily="18" charset="0"/>
              </a:rPr>
              <a:t>		Periodontal osseous defects are a frequent </a:t>
            </a:r>
            <a:r>
              <a:rPr lang="en-US" sz="2400" b="1" dirty="0" err="1" smtClean="0">
                <a:latin typeface="Times New Roman" pitchFamily="18" charset="0"/>
                <a:cs typeface="Times New Roman" pitchFamily="18" charset="0"/>
              </a:rPr>
              <a:t>sequela</a:t>
            </a:r>
            <a:r>
              <a:rPr lang="en-US" sz="2400" b="1" dirty="0" smtClean="0">
                <a:latin typeface="Times New Roman" pitchFamily="18" charset="0"/>
                <a:cs typeface="Times New Roman" pitchFamily="18" charset="0"/>
              </a:rPr>
              <a:t> of periodontitis. </a:t>
            </a:r>
          </a:p>
          <a:p>
            <a:pPr algn="just">
              <a:lnSpc>
                <a:spcPct val="150000"/>
              </a:lnSpc>
              <a:buNone/>
            </a:pPr>
            <a:r>
              <a:rPr lang="en-US" sz="2400" b="1" dirty="0" smtClean="0">
                <a:latin typeface="Times New Roman" pitchFamily="18" charset="0"/>
                <a:cs typeface="Times New Roman" pitchFamily="18" charset="0"/>
              </a:rPr>
              <a:t>		Diagnosing their presence and establishing their morphology before surgical access requires a careful clinical examination combined with diagnostic quality radiographs.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0364903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REFERENCE</a:t>
            </a:r>
            <a:endParaRPr lang="en-IN" dirty="0"/>
          </a:p>
        </p:txBody>
      </p:sp>
      <p:sp>
        <p:nvSpPr>
          <p:cNvPr id="3" name="Content Placeholder 2"/>
          <p:cNvSpPr>
            <a:spLocks noGrp="1"/>
          </p:cNvSpPr>
          <p:nvPr>
            <p:ph idx="1"/>
          </p:nvPr>
        </p:nvSpPr>
        <p:spPr>
          <a:xfrm>
            <a:off x="457200" y="1600200"/>
            <a:ext cx="8153400" cy="4525963"/>
          </a:xfrm>
        </p:spPr>
        <p:txBody>
          <a:bodyPr>
            <a:normAutofit fontScale="92500"/>
          </a:bodyPr>
          <a:lstStyle/>
          <a:p>
            <a:pPr algn="just"/>
            <a:r>
              <a:rPr lang="en-US" dirty="0" smtClean="0">
                <a:latin typeface="Times New Roman" pitchFamily="18" charset="0"/>
                <a:cs typeface="Times New Roman" pitchFamily="18" charset="0"/>
              </a:rPr>
              <a:t>Newman MG, Takei HH, </a:t>
            </a:r>
            <a:r>
              <a:rPr lang="en-US" dirty="0" err="1" smtClean="0">
                <a:latin typeface="Times New Roman" pitchFamily="18" charset="0"/>
                <a:cs typeface="Times New Roman" pitchFamily="18" charset="0"/>
              </a:rPr>
              <a:t>Klokkevold</a:t>
            </a:r>
            <a:r>
              <a:rPr lang="en-US" dirty="0" smtClean="0">
                <a:latin typeface="Times New Roman" pitchFamily="18" charset="0"/>
                <a:cs typeface="Times New Roman" pitchFamily="18" charset="0"/>
              </a:rPr>
              <a:t> PR, Carranza FA. Carranza’s clinical </a:t>
            </a:r>
            <a:r>
              <a:rPr lang="en-US" dirty="0" err="1" smtClean="0">
                <a:latin typeface="Times New Roman" pitchFamily="18" charset="0"/>
                <a:cs typeface="Times New Roman" pitchFamily="18" charset="0"/>
              </a:rPr>
              <a:t>periodontology</a:t>
            </a:r>
            <a:r>
              <a:rPr lang="en-US" dirty="0" smtClean="0">
                <a:latin typeface="Times New Roman" pitchFamily="18" charset="0"/>
                <a:cs typeface="Times New Roman" pitchFamily="18" charset="0"/>
              </a:rPr>
              <a:t>, 10th ed. Saunders Elsevier; 2007.</a:t>
            </a:r>
          </a:p>
          <a:p>
            <a:pPr algn="just"/>
            <a:r>
              <a:rPr lang="en-US" dirty="0" err="1" smtClean="0">
                <a:latin typeface="Times New Roman" pitchFamily="18" charset="0"/>
                <a:cs typeface="Times New Roman" pitchFamily="18" charset="0"/>
              </a:rPr>
              <a:t>Lindhe</a:t>
            </a:r>
            <a:r>
              <a:rPr lang="en-US" dirty="0" smtClean="0">
                <a:latin typeface="Times New Roman" pitchFamily="18" charset="0"/>
                <a:cs typeface="Times New Roman" pitchFamily="18" charset="0"/>
              </a:rPr>
              <a:t> J, Lang NP and </a:t>
            </a:r>
            <a:r>
              <a:rPr lang="en-US" dirty="0" err="1" smtClean="0">
                <a:latin typeface="Times New Roman" pitchFamily="18" charset="0"/>
                <a:cs typeface="Times New Roman" pitchFamily="18" charset="0"/>
              </a:rPr>
              <a:t>Karring</a:t>
            </a:r>
            <a:r>
              <a:rPr lang="en-US" dirty="0" smtClean="0">
                <a:latin typeface="Times New Roman" pitchFamily="18" charset="0"/>
                <a:cs typeface="Times New Roman" pitchFamily="18" charset="0"/>
              </a:rPr>
              <a:t> T. Clinical </a:t>
            </a:r>
            <a:r>
              <a:rPr lang="en-US" dirty="0" err="1" smtClean="0">
                <a:latin typeface="Times New Roman" pitchFamily="18" charset="0"/>
                <a:cs typeface="Times New Roman" pitchFamily="18" charset="0"/>
              </a:rPr>
              <a:t>Periodontology</a:t>
            </a:r>
            <a:r>
              <a:rPr lang="en-US" dirty="0" smtClean="0">
                <a:latin typeface="Times New Roman" pitchFamily="18" charset="0"/>
                <a:cs typeface="Times New Roman" pitchFamily="18" charset="0"/>
              </a:rPr>
              <a:t> and Implant Dentistry. 6th ed. Oxford (UK): Blackwell Publishing Ltd.; 2015.</a:t>
            </a:r>
          </a:p>
          <a:p>
            <a:pPr algn="just"/>
            <a:r>
              <a:rPr lang="en-US" dirty="0" smtClean="0">
                <a:latin typeface="Times New Roman" pitchFamily="18" charset="0"/>
                <a:cs typeface="Times New Roman" pitchFamily="18" charset="0"/>
              </a:rPr>
              <a:t>Newman MG, Takei HH, </a:t>
            </a:r>
            <a:r>
              <a:rPr lang="en-US" dirty="0" err="1" smtClean="0">
                <a:latin typeface="Times New Roman" pitchFamily="18" charset="0"/>
                <a:cs typeface="Times New Roman" pitchFamily="18" charset="0"/>
              </a:rPr>
              <a:t>Klokkevold</a:t>
            </a:r>
            <a:r>
              <a:rPr lang="en-US" dirty="0" smtClean="0">
                <a:latin typeface="Times New Roman" pitchFamily="18" charset="0"/>
                <a:cs typeface="Times New Roman" pitchFamily="18" charset="0"/>
              </a:rPr>
              <a:t> PR, Carranza FA. Carranza’s clinical </a:t>
            </a:r>
            <a:r>
              <a:rPr lang="en-US" dirty="0" err="1" smtClean="0">
                <a:latin typeface="Times New Roman" pitchFamily="18" charset="0"/>
                <a:cs typeface="Times New Roman" pitchFamily="18" charset="0"/>
              </a:rPr>
              <a:t>periodontology</a:t>
            </a:r>
            <a:r>
              <a:rPr lang="en-US" dirty="0" smtClean="0">
                <a:latin typeface="Times New Roman" pitchFamily="18" charset="0"/>
                <a:cs typeface="Times New Roman" pitchFamily="18" charset="0"/>
              </a:rPr>
              <a:t>, 13th ed. Saunders Elsevier; 2018.</a:t>
            </a:r>
          </a:p>
          <a:p>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6" y="797004"/>
            <a:ext cx="4394409"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2"/>
          <p:cNvPicPr>
            <a:picLocks noChangeAspect="1" noChangeArrowheads="1"/>
          </p:cNvPicPr>
          <p:nvPr/>
        </p:nvPicPr>
        <p:blipFill>
          <a:blip r:embed="rId2" cstate="print"/>
          <a:srcRect/>
          <a:stretch>
            <a:fillRect/>
          </a:stretch>
        </p:blipFill>
        <p:spPr bwMode="auto">
          <a:xfrm>
            <a:off x="1295400" y="2514600"/>
            <a:ext cx="6642557" cy="3735388"/>
          </a:xfrm>
          <a:prstGeom prst="rect">
            <a:avLst/>
          </a:prstGeom>
          <a:noFill/>
          <a:ln w="9525">
            <a:noFill/>
            <a:miter lim="800000"/>
            <a:headEnd/>
            <a:tailEnd/>
          </a:ln>
          <a:effectLst/>
        </p:spPr>
      </p:pic>
    </p:spTree>
    <p:extLst>
      <p:ext uri="{BB962C8B-B14F-4D97-AF65-F5344CB8AC3E}">
        <p14:creationId xmlns:p14="http://schemas.microsoft.com/office/powerpoint/2010/main" xmlns="" val="356074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buFont typeface="Wingdings" pitchFamily="2" charset="2"/>
              <a:buChar char="Ø"/>
            </a:pP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400" dirty="0">
              <a:latin typeface="Times New Roman" pitchFamily="18" charset="0"/>
              <a:cs typeface="Times New Roman" pitchFamily="18" charset="0"/>
            </a:endParaRPr>
          </a:p>
          <a:p>
            <a:pPr algn="just">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most common cause of bone destruction </a:t>
            </a:r>
            <a:r>
              <a:rPr lang="en-US" sz="2400" dirty="0">
                <a:latin typeface="Times New Roman" pitchFamily="18" charset="0"/>
                <a:cs typeface="Times New Roman" pitchFamily="18" charset="0"/>
              </a:rPr>
              <a:t>in periodontal disease </a:t>
            </a:r>
            <a:r>
              <a:rPr lang="en-US" sz="2400" dirty="0" smtClean="0">
                <a:latin typeface="Times New Roman" pitchFamily="18" charset="0"/>
                <a:cs typeface="Times New Roman" pitchFamily="18" charset="0"/>
              </a:rPr>
              <a:t>is the </a:t>
            </a:r>
            <a:r>
              <a:rPr lang="en-US" sz="2400" dirty="0">
                <a:latin typeface="Times New Roman" pitchFamily="18" charset="0"/>
                <a:cs typeface="Times New Roman" pitchFamily="18" charset="0"/>
              </a:rPr>
              <a:t>extension of inflammation from the marginal gingiva into </a:t>
            </a:r>
            <a:r>
              <a:rPr lang="en-US" sz="2400" dirty="0" smtClean="0">
                <a:latin typeface="Times New Roman" pitchFamily="18" charset="0"/>
                <a:cs typeface="Times New Roman" pitchFamily="18" charset="0"/>
              </a:rPr>
              <a:t>the supporting </a:t>
            </a:r>
            <a:r>
              <a:rPr lang="en-US" sz="2400" dirty="0">
                <a:latin typeface="Times New Roman" pitchFamily="18" charset="0"/>
                <a:cs typeface="Times New Roman" pitchFamily="18" charset="0"/>
              </a:rPr>
              <a:t>periodontal tissues.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inflammatory invasion of </a:t>
            </a:r>
            <a:r>
              <a:rPr lang="en-US" sz="2400" dirty="0" smtClean="0">
                <a:latin typeface="Times New Roman" pitchFamily="18" charset="0"/>
                <a:cs typeface="Times New Roman" pitchFamily="18" charset="0"/>
              </a:rPr>
              <a:t>the bone </a:t>
            </a:r>
            <a:r>
              <a:rPr lang="en-US" sz="2400" dirty="0">
                <a:latin typeface="Times New Roman" pitchFamily="18" charset="0"/>
                <a:cs typeface="Times New Roman" pitchFamily="18" charset="0"/>
              </a:rPr>
              <a:t>surface and the initial bone loss that follows mark the </a:t>
            </a:r>
            <a:r>
              <a:rPr lang="en-US" sz="2400" b="1" dirty="0" smtClean="0">
                <a:latin typeface="Times New Roman" pitchFamily="18" charset="0"/>
                <a:cs typeface="Times New Roman" pitchFamily="18" charset="0"/>
              </a:rPr>
              <a:t>transition from </a:t>
            </a:r>
            <a:r>
              <a:rPr lang="en-US" sz="2400" b="1" dirty="0">
                <a:latin typeface="Times New Roman" pitchFamily="18" charset="0"/>
                <a:cs typeface="Times New Roman" pitchFamily="18" charset="0"/>
              </a:rPr>
              <a:t>gingivitis to periodontitis</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lnSpc>
                <a:spcPct val="150000"/>
              </a:lnSpc>
              <a:buFont typeface="Wingdings" pitchFamily="2" charset="2"/>
              <a:buChar char="Ø"/>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519899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2527</Words>
  <Application>Microsoft Office PowerPoint</Application>
  <PresentationFormat>On-screen Show (4:3)</PresentationFormat>
  <Paragraphs>216</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  BONE LOSS &amp; PATTERN OF BONE LOSS </vt:lpstr>
      <vt:lpstr>SPECIFIC  LEARNING  OBJECTIVES</vt:lpstr>
      <vt:lpstr>CONTENTS</vt:lpstr>
      <vt:lpstr>CONTENTS</vt:lpstr>
      <vt:lpstr>PART-I</vt:lpstr>
      <vt:lpstr>INRODUCTION</vt:lpstr>
      <vt:lpstr>Slide 7</vt:lpstr>
      <vt:lpstr>BONE LOSS CAUSED BY  EXTENSION OF GINGIVAL INFLAMMATION</vt:lpstr>
      <vt:lpstr>Slide 9</vt:lpstr>
      <vt:lpstr>Slide 10</vt:lpstr>
      <vt:lpstr>PATHWAY OF SPREAD OF INFLAMMATION:</vt:lpstr>
      <vt:lpstr>Slide 12</vt:lpstr>
      <vt:lpstr>Slide 13</vt:lpstr>
      <vt:lpstr>Slide 14</vt:lpstr>
      <vt:lpstr>Slide 15</vt:lpstr>
      <vt:lpstr>Slide 16</vt:lpstr>
      <vt:lpstr>Slide 17</vt:lpstr>
      <vt:lpstr>RADIUS OF ACTION</vt:lpstr>
      <vt:lpstr>Slide 19</vt:lpstr>
      <vt:lpstr>RATE OF BONE LOSS </vt:lpstr>
      <vt:lpstr>Slide 21</vt:lpstr>
      <vt:lpstr>Slide 22</vt:lpstr>
      <vt:lpstr>PERIODS OF DESTRUCTION </vt:lpstr>
      <vt:lpstr>Slide 24</vt:lpstr>
      <vt:lpstr>Slide 25</vt:lpstr>
      <vt:lpstr>BONE FORMATION IN PERIODONTAL DISEASE</vt:lpstr>
      <vt:lpstr>Slide 27</vt:lpstr>
      <vt:lpstr>BONE DESTRUCTION CAUSED BY TRAUMA FROM OCCLUSION</vt:lpstr>
      <vt:lpstr>Slide 29</vt:lpstr>
      <vt:lpstr>Slide 30</vt:lpstr>
      <vt:lpstr>Slide 31</vt:lpstr>
      <vt:lpstr>Slide 32</vt:lpstr>
      <vt:lpstr>Slide 33</vt:lpstr>
      <vt:lpstr>Slide 34</vt:lpstr>
      <vt:lpstr>Slide 35</vt:lpstr>
      <vt:lpstr>Slide 36</vt:lpstr>
      <vt:lpstr>Slide 37</vt:lpstr>
      <vt:lpstr>FACTORS DETERMINING BONE MORPHOLOGY</vt:lpstr>
      <vt:lpstr>Slide 39</vt:lpstr>
      <vt:lpstr>Slide 40</vt:lpstr>
      <vt:lpstr>Slide 41</vt:lpstr>
      <vt:lpstr>Slide 42</vt:lpstr>
      <vt:lpstr>Slide 43</vt:lpstr>
      <vt:lpstr>Slide 44</vt:lpstr>
      <vt:lpstr>Slide 45</vt:lpstr>
      <vt:lpstr>Slide 46</vt:lpstr>
      <vt:lpstr>Slide 47</vt:lpstr>
      <vt:lpstr>BONE DESTRUCTION  PATTERN IN PERIODONTAL DISEASE</vt:lpstr>
      <vt:lpstr>Slide 49</vt:lpstr>
      <vt:lpstr>HORIZONTAL BONE LOSS</vt:lpstr>
      <vt:lpstr>Slide 51</vt:lpstr>
      <vt:lpstr>Slide 52</vt:lpstr>
      <vt:lpstr>VERTICAL BONE LOSS</vt:lpstr>
      <vt:lpstr>Slide 54</vt:lpstr>
      <vt:lpstr>Slide 55</vt:lpstr>
      <vt:lpstr>Slide 56</vt:lpstr>
      <vt:lpstr>Slide 57</vt:lpstr>
      <vt:lpstr>Slide 58</vt:lpstr>
      <vt:lpstr>Slide 59</vt:lpstr>
      <vt:lpstr>Slide 60</vt:lpstr>
      <vt:lpstr>OSSEOUS CRATERS</vt:lpstr>
      <vt:lpstr>Slide 62</vt:lpstr>
      <vt:lpstr>Slide 63</vt:lpstr>
      <vt:lpstr>Reasons for high frequency of craters:</vt:lpstr>
      <vt:lpstr>Slide 65</vt:lpstr>
      <vt:lpstr>BULBOUS BONY CONTOURS</vt:lpstr>
      <vt:lpstr>Slide 67</vt:lpstr>
      <vt:lpstr>Slide 68</vt:lpstr>
      <vt:lpstr>REVERSE ARCHITECTURE</vt:lpstr>
      <vt:lpstr>Slide 70</vt:lpstr>
      <vt:lpstr>LEDGES</vt:lpstr>
      <vt:lpstr>Slide 72</vt:lpstr>
      <vt:lpstr>FURCATION INVOLVEMENT</vt:lpstr>
      <vt:lpstr> GLICKMANN’S CLASSIFICATION:</vt:lpstr>
      <vt:lpstr>Slide 75</vt:lpstr>
      <vt:lpstr>Slide 76</vt:lpstr>
      <vt:lpstr>Slide 77</vt:lpstr>
      <vt:lpstr>Slide 78</vt:lpstr>
      <vt:lpstr>SUMMARY</vt:lpstr>
      <vt:lpstr>Slide 80</vt:lpstr>
      <vt:lpstr>REFERENCE</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117</cp:revision>
  <dcterms:created xsi:type="dcterms:W3CDTF">2014-05-01T14:24:09Z</dcterms:created>
  <dcterms:modified xsi:type="dcterms:W3CDTF">2023-02-13T09:19:16Z</dcterms:modified>
</cp:coreProperties>
</file>